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 id="2147483655" r:id="rId2"/>
  </p:sldMasterIdLst>
  <p:notesMasterIdLst>
    <p:notesMasterId r:id="rId61"/>
  </p:notesMasterIdLst>
  <p:handoutMasterIdLst>
    <p:handoutMasterId r:id="rId62"/>
  </p:handoutMasterIdLst>
  <p:sldIdLst>
    <p:sldId id="348" r:id="rId3"/>
    <p:sldId id="487" r:id="rId4"/>
    <p:sldId id="488" r:id="rId5"/>
    <p:sldId id="258" r:id="rId6"/>
    <p:sldId id="489" r:id="rId7"/>
    <p:sldId id="490" r:id="rId8"/>
    <p:sldId id="257" r:id="rId9"/>
    <p:sldId id="433" r:id="rId10"/>
    <p:sldId id="434" r:id="rId11"/>
    <p:sldId id="303" r:id="rId12"/>
    <p:sldId id="263" r:id="rId13"/>
    <p:sldId id="275" r:id="rId14"/>
    <p:sldId id="267" r:id="rId15"/>
    <p:sldId id="435" r:id="rId16"/>
    <p:sldId id="360" r:id="rId17"/>
    <p:sldId id="432" r:id="rId18"/>
    <p:sldId id="361" r:id="rId19"/>
    <p:sldId id="265" r:id="rId20"/>
    <p:sldId id="409" r:id="rId21"/>
    <p:sldId id="281" r:id="rId22"/>
    <p:sldId id="335" r:id="rId23"/>
    <p:sldId id="376" r:id="rId24"/>
    <p:sldId id="261" r:id="rId25"/>
    <p:sldId id="266" r:id="rId26"/>
    <p:sldId id="330" r:id="rId27"/>
    <p:sldId id="383" r:id="rId28"/>
    <p:sldId id="355" r:id="rId29"/>
    <p:sldId id="276" r:id="rId30"/>
    <p:sldId id="279" r:id="rId31"/>
    <p:sldId id="364" r:id="rId32"/>
    <p:sldId id="354" r:id="rId33"/>
    <p:sldId id="282" r:id="rId34"/>
    <p:sldId id="400" r:id="rId35"/>
    <p:sldId id="368" r:id="rId36"/>
    <p:sldId id="476" r:id="rId37"/>
    <p:sldId id="455" r:id="rId38"/>
    <p:sldId id="456" r:id="rId39"/>
    <p:sldId id="457" r:id="rId40"/>
    <p:sldId id="458" r:id="rId41"/>
    <p:sldId id="332" r:id="rId42"/>
    <p:sldId id="415" r:id="rId43"/>
    <p:sldId id="477" r:id="rId44"/>
    <p:sldId id="392" r:id="rId45"/>
    <p:sldId id="393" r:id="rId46"/>
    <p:sldId id="483" r:id="rId47"/>
    <p:sldId id="440" r:id="rId48"/>
    <p:sldId id="441" r:id="rId49"/>
    <p:sldId id="481" r:id="rId50"/>
    <p:sldId id="482" r:id="rId51"/>
    <p:sldId id="480" r:id="rId52"/>
    <p:sldId id="403" r:id="rId53"/>
    <p:sldId id="485" r:id="rId54"/>
    <p:sldId id="484" r:id="rId55"/>
    <p:sldId id="478" r:id="rId56"/>
    <p:sldId id="479" r:id="rId57"/>
    <p:sldId id="468" r:id="rId58"/>
    <p:sldId id="473" r:id="rId59"/>
    <p:sldId id="454" r:id="rId60"/>
  </p:sldIdLst>
  <p:sldSz cx="24384000" cy="13716000"/>
  <p:notesSz cx="6858000" cy="9144000"/>
  <p:defaultTextStyle>
    <a:defPPr>
      <a:defRPr lang="en-US"/>
    </a:defPPr>
    <a:lvl1pPr algn="ctr" rtl="0" fontAlgn="base">
      <a:spcBef>
        <a:spcPct val="0"/>
      </a:spcBef>
      <a:spcAft>
        <a:spcPct val="0"/>
      </a:spcAft>
      <a:defRPr sz="5800" kern="1200">
        <a:solidFill>
          <a:srgbClr val="000000"/>
        </a:solidFill>
        <a:latin typeface="Arial Rounded MT Bold" charset="0"/>
        <a:ea typeface="ヒラギノ角ゴ ProN W3" charset="0"/>
        <a:cs typeface="ヒラギノ角ゴ ProN W3" charset="0"/>
        <a:sym typeface="Arial Rounded MT Bold" charset="0"/>
      </a:defRPr>
    </a:lvl1pPr>
    <a:lvl2pPr marL="457200" algn="ctr" rtl="0" fontAlgn="base">
      <a:spcBef>
        <a:spcPct val="0"/>
      </a:spcBef>
      <a:spcAft>
        <a:spcPct val="0"/>
      </a:spcAft>
      <a:defRPr sz="5800" kern="1200">
        <a:solidFill>
          <a:srgbClr val="000000"/>
        </a:solidFill>
        <a:latin typeface="Arial Rounded MT Bold" charset="0"/>
        <a:ea typeface="ヒラギノ角ゴ ProN W3" charset="0"/>
        <a:cs typeface="ヒラギノ角ゴ ProN W3" charset="0"/>
        <a:sym typeface="Arial Rounded MT Bold" charset="0"/>
      </a:defRPr>
    </a:lvl2pPr>
    <a:lvl3pPr marL="914400" algn="ctr" rtl="0" fontAlgn="base">
      <a:spcBef>
        <a:spcPct val="0"/>
      </a:spcBef>
      <a:spcAft>
        <a:spcPct val="0"/>
      </a:spcAft>
      <a:defRPr sz="5800" kern="1200">
        <a:solidFill>
          <a:srgbClr val="000000"/>
        </a:solidFill>
        <a:latin typeface="Arial Rounded MT Bold" charset="0"/>
        <a:ea typeface="ヒラギノ角ゴ ProN W3" charset="0"/>
        <a:cs typeface="ヒラギノ角ゴ ProN W3" charset="0"/>
        <a:sym typeface="Arial Rounded MT Bold" charset="0"/>
      </a:defRPr>
    </a:lvl3pPr>
    <a:lvl4pPr marL="1371600" algn="ctr" rtl="0" fontAlgn="base">
      <a:spcBef>
        <a:spcPct val="0"/>
      </a:spcBef>
      <a:spcAft>
        <a:spcPct val="0"/>
      </a:spcAft>
      <a:defRPr sz="5800" kern="1200">
        <a:solidFill>
          <a:srgbClr val="000000"/>
        </a:solidFill>
        <a:latin typeface="Arial Rounded MT Bold" charset="0"/>
        <a:ea typeface="ヒラギノ角ゴ ProN W3" charset="0"/>
        <a:cs typeface="ヒラギノ角ゴ ProN W3" charset="0"/>
        <a:sym typeface="Arial Rounded MT Bold" charset="0"/>
      </a:defRPr>
    </a:lvl4pPr>
    <a:lvl5pPr marL="1828800" algn="ctr" rtl="0" fontAlgn="base">
      <a:spcBef>
        <a:spcPct val="0"/>
      </a:spcBef>
      <a:spcAft>
        <a:spcPct val="0"/>
      </a:spcAft>
      <a:defRPr sz="5800" kern="1200">
        <a:solidFill>
          <a:srgbClr val="000000"/>
        </a:solidFill>
        <a:latin typeface="Arial Rounded MT Bold" charset="0"/>
        <a:ea typeface="ヒラギノ角ゴ ProN W3" charset="0"/>
        <a:cs typeface="ヒラギノ角ゴ ProN W3" charset="0"/>
        <a:sym typeface="Arial Rounded MT Bold" charset="0"/>
      </a:defRPr>
    </a:lvl5pPr>
    <a:lvl6pPr marL="2286000" algn="l" defTabSz="457200" rtl="0" eaLnBrk="1" latinLnBrk="0" hangingPunct="1">
      <a:defRPr sz="5800" kern="1200">
        <a:solidFill>
          <a:srgbClr val="000000"/>
        </a:solidFill>
        <a:latin typeface="Arial Rounded MT Bold" charset="0"/>
        <a:ea typeface="ヒラギノ角ゴ ProN W3" charset="0"/>
        <a:cs typeface="ヒラギノ角ゴ ProN W3" charset="0"/>
        <a:sym typeface="Arial Rounded MT Bold" charset="0"/>
      </a:defRPr>
    </a:lvl6pPr>
    <a:lvl7pPr marL="2743200" algn="l" defTabSz="457200" rtl="0" eaLnBrk="1" latinLnBrk="0" hangingPunct="1">
      <a:defRPr sz="5800" kern="1200">
        <a:solidFill>
          <a:srgbClr val="000000"/>
        </a:solidFill>
        <a:latin typeface="Arial Rounded MT Bold" charset="0"/>
        <a:ea typeface="ヒラギノ角ゴ ProN W3" charset="0"/>
        <a:cs typeface="ヒラギノ角ゴ ProN W3" charset="0"/>
        <a:sym typeface="Arial Rounded MT Bold" charset="0"/>
      </a:defRPr>
    </a:lvl7pPr>
    <a:lvl8pPr marL="3200400" algn="l" defTabSz="457200" rtl="0" eaLnBrk="1" latinLnBrk="0" hangingPunct="1">
      <a:defRPr sz="5800" kern="1200">
        <a:solidFill>
          <a:srgbClr val="000000"/>
        </a:solidFill>
        <a:latin typeface="Arial Rounded MT Bold" charset="0"/>
        <a:ea typeface="ヒラギノ角ゴ ProN W3" charset="0"/>
        <a:cs typeface="ヒラギノ角ゴ ProN W3" charset="0"/>
        <a:sym typeface="Arial Rounded MT Bold" charset="0"/>
      </a:defRPr>
    </a:lvl8pPr>
    <a:lvl9pPr marL="3657600" algn="l" defTabSz="457200" rtl="0" eaLnBrk="1" latinLnBrk="0" hangingPunct="1">
      <a:defRPr sz="5800" kern="1200">
        <a:solidFill>
          <a:srgbClr val="000000"/>
        </a:solidFill>
        <a:latin typeface="Arial Rounded MT Bold" charset="0"/>
        <a:ea typeface="ヒラギノ角ゴ ProN W3" charset="0"/>
        <a:cs typeface="ヒラギノ角ゴ ProN W3" charset="0"/>
        <a:sym typeface="Arial Rounded MT Bold" charset="0"/>
      </a:defRPr>
    </a:lvl9pPr>
  </p:defaultTextStyle>
  <p:extLst>
    <p:ext uri="{EFAFB233-063F-42B5-8137-9DF3F51BA10A}">
      <p15:sldGuideLst xmlns:p15="http://schemas.microsoft.com/office/powerpoint/2012/main">
        <p15:guide id="1" orient="horz" pos="4176">
          <p15:clr>
            <a:srgbClr val="A4A3A4"/>
          </p15:clr>
        </p15:guide>
        <p15:guide id="2" pos="76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91079"/>
    <a:srgbClr val="420D79"/>
    <a:srgbClr val="3E0E79"/>
    <a:srgbClr val="591494"/>
    <a:srgbClr val="6E1AB5"/>
    <a:srgbClr val="475D8C"/>
    <a:srgbClr val="480DB8"/>
    <a:srgbClr val="CDA7FF"/>
    <a:srgbClr val="080CBD"/>
    <a:srgbClr val="82AA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6834" autoAdjust="0"/>
    <p:restoredTop sz="90929"/>
  </p:normalViewPr>
  <p:slideViewPr>
    <p:cSldViewPr>
      <p:cViewPr varScale="1">
        <p:scale>
          <a:sx n="39" d="100"/>
          <a:sy n="39" d="100"/>
        </p:scale>
        <p:origin x="120" y="1032"/>
      </p:cViewPr>
      <p:guideLst>
        <p:guide orient="horz" pos="4176"/>
        <p:guide pos="76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1020"/>
    </p:cViewPr>
  </p:sorterViewPr>
  <p:notesViewPr>
    <p:cSldViewPr>
      <p:cViewPr varScale="1">
        <p:scale>
          <a:sx n="69" d="100"/>
          <a:sy n="69" d="100"/>
        </p:scale>
        <p:origin x="1926" y="5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A2FD4C-A4AD-4904-974F-AD261820CECB}" type="datetimeFigureOut">
              <a:rPr lang="en-GB" smtClean="0"/>
              <a:t>17/04/2015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A632D7-686B-4B68-AE73-CAD510804422}" type="slidenum">
              <a:rPr lang="en-GB" smtClean="0"/>
              <a:t>‹#›</a:t>
            </a:fld>
            <a:endParaRPr lang="en-GB"/>
          </a:p>
        </p:txBody>
      </p:sp>
    </p:spTree>
    <p:extLst>
      <p:ext uri="{BB962C8B-B14F-4D97-AF65-F5344CB8AC3E}">
        <p14:creationId xmlns:p14="http://schemas.microsoft.com/office/powerpoint/2010/main" val="2965573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1"/>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6562" name="Rectangle 2"/>
          <p:cNvSpPr>
            <a:spLocks noGrp="1" noChangeArrowheads="1"/>
          </p:cNvSpPr>
          <p:nvPr>
            <p:ph type="body" sz="quarter" idx="1"/>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val="979600345"/>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Arial Rounded MT Bold" charset="0"/>
        <a:ea typeface="ＭＳ Ｐゴシック" charset="0"/>
        <a:cs typeface="+mn-cs"/>
      </a:defRPr>
    </a:lvl1pPr>
    <a:lvl2pPr marL="457200" algn="l" rtl="0" eaLnBrk="0" fontAlgn="base" hangingPunct="0">
      <a:spcBef>
        <a:spcPct val="0"/>
      </a:spcBef>
      <a:spcAft>
        <a:spcPct val="0"/>
      </a:spcAft>
      <a:defRPr sz="1200" kern="1200">
        <a:solidFill>
          <a:schemeClr val="tx1"/>
        </a:solidFill>
        <a:latin typeface="Arial Rounded MT Bold" charset="0"/>
        <a:ea typeface="ＭＳ Ｐゴシック" charset="0"/>
        <a:cs typeface="+mn-cs"/>
      </a:defRPr>
    </a:lvl2pPr>
    <a:lvl3pPr marL="914400" algn="l" rtl="0" eaLnBrk="0" fontAlgn="base" hangingPunct="0">
      <a:spcBef>
        <a:spcPct val="0"/>
      </a:spcBef>
      <a:spcAft>
        <a:spcPct val="0"/>
      </a:spcAft>
      <a:defRPr sz="1200" kern="1200">
        <a:solidFill>
          <a:schemeClr val="tx1"/>
        </a:solidFill>
        <a:latin typeface="Arial Rounded MT Bold" charset="0"/>
        <a:ea typeface="ＭＳ Ｐゴシック" charset="0"/>
        <a:cs typeface="+mn-cs"/>
      </a:defRPr>
    </a:lvl3pPr>
    <a:lvl4pPr marL="1371600" algn="l" rtl="0" eaLnBrk="0" fontAlgn="base" hangingPunct="0">
      <a:spcBef>
        <a:spcPct val="0"/>
      </a:spcBef>
      <a:spcAft>
        <a:spcPct val="0"/>
      </a:spcAft>
      <a:defRPr sz="1200" kern="1200">
        <a:solidFill>
          <a:schemeClr val="tx1"/>
        </a:solidFill>
        <a:latin typeface="Arial Rounded MT Bold" charset="0"/>
        <a:ea typeface="ＭＳ Ｐゴシック" charset="0"/>
        <a:cs typeface="+mn-cs"/>
      </a:defRPr>
    </a:lvl4pPr>
    <a:lvl5pPr marL="1828800" algn="l" rtl="0" eaLnBrk="0" fontAlgn="base" hangingPunct="0">
      <a:spcBef>
        <a:spcPct val="0"/>
      </a:spcBef>
      <a:spcAft>
        <a:spcPct val="0"/>
      </a:spcAft>
      <a:defRPr sz="1200" kern="1200">
        <a:solidFill>
          <a:schemeClr val="tx1"/>
        </a:solidFill>
        <a:latin typeface="Arial Rounded MT Bold"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8704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262029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381000" y="685800"/>
            <a:ext cx="6096000" cy="3429000"/>
          </a:xfrm>
          <a:ln/>
        </p:spPr>
      </p:sp>
      <p:sp>
        <p:nvSpPr>
          <p:cNvPr id="921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502250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381000" y="685800"/>
            <a:ext cx="6096000" cy="3429000"/>
          </a:xfrm>
          <a:ln/>
        </p:spPr>
      </p:sp>
      <p:sp>
        <p:nvSpPr>
          <p:cNvPr id="9113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3431827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381000" y="685800"/>
            <a:ext cx="6096000" cy="3429000"/>
          </a:xfrm>
          <a:ln/>
        </p:spPr>
      </p:sp>
      <p:sp>
        <p:nvSpPr>
          <p:cNvPr id="931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a:t>Its actually useful to consider for a moment how most people </a:t>
            </a:r>
            <a:r>
              <a:rPr lang="en-GB" i="1"/>
              <a:t>think</a:t>
            </a:r>
            <a:r>
              <a:rPr lang="en-GB"/>
              <a:t> money works… </a:t>
            </a:r>
          </a:p>
          <a:p>
            <a:endParaRPr lang="en-GB"/>
          </a:p>
          <a:p>
            <a:r>
              <a:rPr lang="en-GB"/>
              <a:t>Its natural to assume that the Government prints it, (either on paper or electronically)…</a:t>
            </a:r>
          </a:p>
          <a:p>
            <a:r>
              <a:rPr lang="en-GB"/>
              <a:t>And then it circulates in the economy forever more. </a:t>
            </a:r>
          </a:p>
          <a:p>
            <a:r>
              <a:rPr lang="en-GB"/>
              <a:t>We could label this “Everlasting Money”</a:t>
            </a:r>
          </a:p>
          <a:p>
            <a:endParaRPr lang="en-GB"/>
          </a:p>
          <a:p>
            <a:endParaRPr lang="en-US"/>
          </a:p>
          <a:p>
            <a:endParaRPr lang="en-US"/>
          </a:p>
        </p:txBody>
      </p:sp>
    </p:spTree>
    <p:extLst>
      <p:ext uri="{BB962C8B-B14F-4D97-AF65-F5344CB8AC3E}">
        <p14:creationId xmlns:p14="http://schemas.microsoft.com/office/powerpoint/2010/main" val="1356570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381000" y="685800"/>
            <a:ext cx="6096000" cy="3429000"/>
          </a:xfrm>
          <a:ln/>
        </p:spPr>
      </p:sp>
      <p:sp>
        <p:nvSpPr>
          <p:cNvPr id="942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a:t>In the real world, everlasting money does indeed exist, but it now only constitutes a tiny fraction of the money that circulates in the economy. The vast majority of the money we spend is a second type, which can best be described as “spendable IOUs”.</a:t>
            </a:r>
          </a:p>
          <a:p>
            <a:endParaRPr lang="en-GB"/>
          </a:p>
          <a:p>
            <a:r>
              <a:rPr lang="en-GB"/>
              <a:t>..the concept of a spendable IOU may a little odd, and in order to explain it, we should first consider the behaviour of an ordinary IOU, the kind you or I could write.</a:t>
            </a:r>
          </a:p>
        </p:txBody>
      </p:sp>
    </p:spTree>
    <p:extLst>
      <p:ext uri="{BB962C8B-B14F-4D97-AF65-F5344CB8AC3E}">
        <p14:creationId xmlns:p14="http://schemas.microsoft.com/office/powerpoint/2010/main" val="4270778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381000" y="685800"/>
            <a:ext cx="6096000" cy="3429000"/>
          </a:xfrm>
          <a:ln/>
        </p:spPr>
      </p:sp>
      <p:sp>
        <p:nvSpPr>
          <p:cNvPr id="952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4174669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381000" y="685800"/>
            <a:ext cx="6096000" cy="3429000"/>
          </a:xfrm>
          <a:ln/>
        </p:spPr>
      </p:sp>
      <p:sp>
        <p:nvSpPr>
          <p:cNvPr id="962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394135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381000" y="685800"/>
            <a:ext cx="6096000" cy="3429000"/>
          </a:xfrm>
          <a:ln/>
        </p:spPr>
      </p:sp>
      <p:sp>
        <p:nvSpPr>
          <p:cNvPr id="972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dirty="0"/>
          </a:p>
        </p:txBody>
      </p:sp>
    </p:spTree>
    <p:extLst>
      <p:ext uri="{BB962C8B-B14F-4D97-AF65-F5344CB8AC3E}">
        <p14:creationId xmlns:p14="http://schemas.microsoft.com/office/powerpoint/2010/main" val="1119132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1"/>
          <p:cNvSpPr>
            <a:spLocks noGrp="1" noRot="1" noChangeAspect="1" noChangeArrowheads="1" noTextEdit="1"/>
          </p:cNvSpPr>
          <p:nvPr>
            <p:ph type="sldImg"/>
          </p:nvPr>
        </p:nvSpPr>
        <p:spPr>
          <a:xfrm>
            <a:off x="381000" y="685800"/>
            <a:ext cx="6096000" cy="3429000"/>
          </a:xfrm>
          <a:solidFill>
            <a:srgbClr val="FFFFFF"/>
          </a:solidFill>
          <a:ln/>
        </p:spPr>
      </p:sp>
      <p:sp>
        <p:nvSpPr>
          <p:cNvPr id="98307" name="Rectangle 2"/>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z="3800">
                <a:latin typeface="Lucida Grande" charset="0"/>
                <a:cs typeface="Lucida Grande" charset="0"/>
                <a:sym typeface="Lucida Grande" charset="0"/>
              </a:rPr>
              <a:t>CASH INSIGNIFICANT NOW</a:t>
            </a:r>
          </a:p>
          <a:p>
            <a:pPr eaLnBrk="1" hangingPunct="1"/>
            <a:r>
              <a:rPr lang="en-US" sz="3800">
                <a:latin typeface="Lucida Grande" charset="0"/>
                <a:cs typeface="Lucida Grande" charset="0"/>
                <a:sym typeface="Lucida Grande" charset="0"/>
              </a:rPr>
              <a:t>3% OF ALL MONEY</a:t>
            </a:r>
          </a:p>
          <a:p>
            <a:pPr eaLnBrk="1" hangingPunct="1"/>
            <a:endParaRPr lang="en-US" sz="3800">
              <a:latin typeface="Lucida Grande" charset="0"/>
              <a:cs typeface="Lucida Grande" charset="0"/>
              <a:sym typeface="Lucida Grande" charset="0"/>
            </a:endParaRPr>
          </a:p>
          <a:p>
            <a:pPr eaLnBrk="1" hangingPunct="1"/>
            <a:r>
              <a:rPr lang="en-US" sz="3800">
                <a:latin typeface="Lucida Grande" charset="0"/>
                <a:cs typeface="Lucida Grande" charset="0"/>
                <a:sym typeface="Lucida Grande" charset="0"/>
              </a:rPr>
              <a:t>97% NUMBERS</a:t>
            </a:r>
          </a:p>
          <a:p>
            <a:pPr eaLnBrk="1" hangingPunct="1"/>
            <a:endParaRPr lang="en-US" sz="3800">
              <a:latin typeface="Lucida Grande" charset="0"/>
              <a:cs typeface="Lucida Grande" charset="0"/>
              <a:sym typeface="Lucida Grande" charset="0"/>
            </a:endParaRPr>
          </a:p>
        </p:txBody>
      </p:sp>
    </p:spTree>
    <p:extLst>
      <p:ext uri="{BB962C8B-B14F-4D97-AF65-F5344CB8AC3E}">
        <p14:creationId xmlns:p14="http://schemas.microsoft.com/office/powerpoint/2010/main" val="103527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99331"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797998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0035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380272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381000" y="685800"/>
            <a:ext cx="6096000" cy="3429000"/>
          </a:xfrm>
          <a:ln/>
        </p:spPr>
      </p:sp>
      <p:sp>
        <p:nvSpPr>
          <p:cNvPr id="1013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Tree>
    <p:extLst>
      <p:ext uri="{BB962C8B-B14F-4D97-AF65-F5344CB8AC3E}">
        <p14:creationId xmlns:p14="http://schemas.microsoft.com/office/powerpoint/2010/main" val="1261669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02403" name="Rectangle 3"/>
          <p:cNvSpPr>
            <a:spLocks noGrp="1" noChangeArrowheads="1"/>
          </p:cNvSpPr>
          <p:nvPr>
            <p:ph type="body" idx="1"/>
          </p:nvPr>
        </p:nvSpPr>
        <p:spPr>
          <a:noFill/>
          <a:ln>
            <a:solidFill>
              <a:srgbClr val="000000"/>
            </a:solidFill>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3790591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381000" y="685800"/>
            <a:ext cx="6096000" cy="3429000"/>
          </a:xfrm>
          <a:ln/>
        </p:spPr>
      </p:sp>
      <p:sp>
        <p:nvSpPr>
          <p:cNvPr id="10342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191226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381000" y="685800"/>
            <a:ext cx="6096000" cy="3429000"/>
          </a:xfrm>
          <a:ln/>
        </p:spPr>
      </p:sp>
      <p:sp>
        <p:nvSpPr>
          <p:cNvPr id="1044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451331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381000" y="685800"/>
            <a:ext cx="6096000" cy="3429000"/>
          </a:xfrm>
          <a:ln/>
        </p:spPr>
      </p:sp>
      <p:sp>
        <p:nvSpPr>
          <p:cNvPr id="10649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3151560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075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115000"/>
              </a:lnSpc>
              <a:spcBef>
                <a:spcPts val="1000"/>
              </a:spcBef>
            </a:pPr>
            <a:r>
              <a:rPr lang="en-US" sz="1800">
                <a:latin typeface="Calibri" charset="0"/>
                <a:cs typeface="Calibri" charset="0"/>
                <a:sym typeface="Calibri" charset="0"/>
              </a:rPr>
              <a:t>It means that when we allow banks to create all our money through lending, as they do at the moment, it means that the entire money supply is effectively on loan from the banks. So, basically, we have to get all this money from the banks by going into debt to them. And then we have to pay interest on all of that back to the bank. So we are effectively between all of us, that's members of the public, we're paying interest on every single pound in the economy, pretty much. We're basically renting the currency from the banking sector. This is really a privatised currency.</a:t>
            </a:r>
          </a:p>
          <a:p>
            <a:pPr eaLnBrk="1" hangingPunct="1">
              <a:lnSpc>
                <a:spcPct val="115000"/>
              </a:lnSpc>
              <a:spcBef>
                <a:spcPts val="1000"/>
              </a:spcBef>
            </a:pPr>
            <a:endParaRPr lang="en-US" sz="1800">
              <a:latin typeface="Lucida Grande" charset="0"/>
              <a:cs typeface="Lucida Grande" charset="0"/>
              <a:sym typeface="Lucida Grande" charset="0"/>
            </a:endParaRPr>
          </a:p>
        </p:txBody>
      </p:sp>
    </p:spTree>
    <p:extLst>
      <p:ext uri="{BB962C8B-B14F-4D97-AF65-F5344CB8AC3E}">
        <p14:creationId xmlns:p14="http://schemas.microsoft.com/office/powerpoint/2010/main" val="2238516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0854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027392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381000" y="685800"/>
            <a:ext cx="6096000" cy="3429000"/>
          </a:xfrm>
          <a:ln/>
        </p:spPr>
      </p:sp>
      <p:sp>
        <p:nvSpPr>
          <p:cNvPr id="1095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096133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381000" y="685800"/>
            <a:ext cx="6096000" cy="3429000"/>
          </a:xfrm>
          <a:ln/>
        </p:spPr>
      </p:sp>
      <p:sp>
        <p:nvSpPr>
          <p:cNvPr id="11059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28611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116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120000"/>
              </a:lnSpc>
              <a:tabLst>
                <a:tab pos="457200" algn="l"/>
                <a:tab pos="914400" algn="l"/>
                <a:tab pos="1371600" algn="l"/>
              </a:tabLst>
            </a:pPr>
            <a:r>
              <a:rPr lang="en-US" sz="1400">
                <a:latin typeface="Verdana" charset="0"/>
                <a:cs typeface="Verdana" charset="0"/>
                <a:sym typeface="Verdana" charset="0"/>
              </a:rPr>
              <a:t>- Much of these IOUs were used to buy property</a:t>
            </a:r>
          </a:p>
        </p:txBody>
      </p:sp>
    </p:spTree>
    <p:extLst>
      <p:ext uri="{BB962C8B-B14F-4D97-AF65-F5344CB8AC3E}">
        <p14:creationId xmlns:p14="http://schemas.microsoft.com/office/powerpoint/2010/main" val="3859436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12643" name="Rectangle 3"/>
          <p:cNvSpPr>
            <a:spLocks noGrp="1" noChangeArrowheads="1"/>
          </p:cNvSpPr>
          <p:nvPr>
            <p:ph type="body" idx="1"/>
          </p:nvPr>
        </p:nvSpPr>
        <p:spPr>
          <a:noFill/>
          <a:ln>
            <a:solidFill>
              <a:srgbClr val="000000"/>
            </a:solidFill>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3471444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136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120000"/>
              </a:lnSpc>
              <a:tabLst>
                <a:tab pos="457200" algn="l"/>
                <a:tab pos="914400" algn="l"/>
                <a:tab pos="1371600" algn="l"/>
              </a:tabLst>
            </a:pPr>
            <a:r>
              <a:rPr lang="en-US" sz="1400">
                <a:latin typeface="Verdana" charset="0"/>
                <a:cs typeface="Verdana" charset="0"/>
                <a:sym typeface="Verdana" charset="0"/>
              </a:rPr>
              <a:t>- But also many older people were duped into seeing housing as a pension investment, not realising it was completely overinflated. </a:t>
            </a:r>
          </a:p>
          <a:p>
            <a:pPr eaLnBrk="1" hangingPunct="1">
              <a:lnSpc>
                <a:spcPct val="120000"/>
              </a:lnSpc>
              <a:tabLst>
                <a:tab pos="457200" algn="l"/>
                <a:tab pos="914400" algn="l"/>
                <a:tab pos="1371600" algn="l"/>
              </a:tabLst>
            </a:pPr>
            <a:endParaRPr lang="en-US" sz="1400">
              <a:latin typeface="Verdana" charset="0"/>
              <a:cs typeface="Verdana" charset="0"/>
              <a:sym typeface="Verdana" charset="0"/>
            </a:endParaRPr>
          </a:p>
          <a:p>
            <a:pPr eaLnBrk="1" hangingPunct="1">
              <a:lnSpc>
                <a:spcPct val="120000"/>
              </a:lnSpc>
              <a:tabLst>
                <a:tab pos="457200" algn="l"/>
                <a:tab pos="914400" algn="l"/>
                <a:tab pos="1371600" algn="l"/>
              </a:tabLst>
            </a:pPr>
            <a:endParaRPr lang="en-US" sz="1400">
              <a:latin typeface="Verdana" charset="0"/>
              <a:cs typeface="Verdana" charset="0"/>
              <a:sym typeface="Verdana" charset="0"/>
            </a:endParaRPr>
          </a:p>
        </p:txBody>
      </p:sp>
    </p:spTree>
    <p:extLst>
      <p:ext uri="{BB962C8B-B14F-4D97-AF65-F5344CB8AC3E}">
        <p14:creationId xmlns:p14="http://schemas.microsoft.com/office/powerpoint/2010/main" val="5006157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1"/>
          <p:cNvSpPr>
            <a:spLocks noGrp="1" noRot="1" noChangeAspect="1" noChangeArrowheads="1" noTextEdit="1"/>
          </p:cNvSpPr>
          <p:nvPr>
            <p:ph type="sldImg"/>
          </p:nvPr>
        </p:nvSpPr>
        <p:spPr>
          <a:xfrm>
            <a:off x="381000" y="685800"/>
            <a:ext cx="6096000" cy="3429000"/>
          </a:xfrm>
          <a:solidFill>
            <a:srgbClr val="FFFFFF"/>
          </a:solidFill>
          <a:ln/>
        </p:spPr>
      </p:sp>
      <p:sp>
        <p:nvSpPr>
          <p:cNvPr id="114691" name="Rectangle 2"/>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z="2200">
                <a:latin typeface="Lucida Grande" charset="0"/>
                <a:cs typeface="Lucida Grande" charset="0"/>
                <a:sym typeface="Lucida Grande" charset="0"/>
              </a:rPr>
              <a:t>FOOD SPECULATION</a:t>
            </a:r>
          </a:p>
          <a:p>
            <a:pPr eaLnBrk="1" hangingPunct="1"/>
            <a:endParaRPr lang="en-US" sz="2200">
              <a:latin typeface="Lucida Grande" charset="0"/>
              <a:cs typeface="Lucida Grande" charset="0"/>
              <a:sym typeface="Lucida Grande" charset="0"/>
            </a:endParaRPr>
          </a:p>
          <a:p>
            <a:pPr eaLnBrk="1" hangingPunct="1"/>
            <a:endParaRPr lang="en-US" sz="2200">
              <a:latin typeface="Lucida Grande" charset="0"/>
              <a:cs typeface="Lucida Grande" charset="0"/>
              <a:sym typeface="Lucida Grande" charset="0"/>
            </a:endParaRPr>
          </a:p>
          <a:p>
            <a:pPr eaLnBrk="1" hangingPunct="1"/>
            <a:endParaRPr lang="en-US" sz="2200">
              <a:latin typeface="Lucida Grande" charset="0"/>
              <a:cs typeface="Lucida Grande" charset="0"/>
              <a:sym typeface="Lucida Grande" charset="0"/>
            </a:endParaRPr>
          </a:p>
          <a:p>
            <a:pPr eaLnBrk="1" hangingPunct="1"/>
            <a:endParaRPr lang="en-US" sz="2200">
              <a:latin typeface="Lucida Grande" charset="0"/>
              <a:cs typeface="Lucida Grande" charset="0"/>
              <a:sym typeface="Lucida Grande" charset="0"/>
            </a:endParaRPr>
          </a:p>
        </p:txBody>
      </p:sp>
    </p:spTree>
    <p:extLst>
      <p:ext uri="{BB962C8B-B14F-4D97-AF65-F5344CB8AC3E}">
        <p14:creationId xmlns:p14="http://schemas.microsoft.com/office/powerpoint/2010/main" val="13961665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381000" y="685800"/>
            <a:ext cx="6096000" cy="3429000"/>
          </a:xfrm>
          <a:ln/>
        </p:spPr>
      </p:sp>
      <p:sp>
        <p:nvSpPr>
          <p:cNvPr id="1157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522592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1673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120000"/>
              </a:lnSpc>
              <a:tabLst>
                <a:tab pos="457200" algn="l"/>
                <a:tab pos="914400" algn="l"/>
                <a:tab pos="1371600" algn="l"/>
              </a:tabLst>
            </a:pPr>
            <a:r>
              <a:rPr lang="en-US" sz="3000">
                <a:latin typeface="Verdana" charset="0"/>
                <a:cs typeface="Verdana" charset="0"/>
                <a:sym typeface="Verdana" charset="0"/>
              </a:rPr>
              <a:t>- In the last decade, banks have issued more than a trillion pounds of IOUs</a:t>
            </a:r>
          </a:p>
          <a:p>
            <a:pPr eaLnBrk="1" hangingPunct="1">
              <a:lnSpc>
                <a:spcPct val="120000"/>
              </a:lnSpc>
              <a:tabLst>
                <a:tab pos="457200" algn="l"/>
                <a:tab pos="914400" algn="l"/>
                <a:tab pos="1371600" algn="l"/>
              </a:tabLst>
            </a:pPr>
            <a:endParaRPr lang="en-US" sz="3000">
              <a:latin typeface="Verdana" charset="0"/>
              <a:cs typeface="Verdana" charset="0"/>
              <a:sym typeface="Verdana" charset="0"/>
            </a:endParaRPr>
          </a:p>
          <a:p>
            <a:pPr eaLnBrk="1" hangingPunct="1">
              <a:lnSpc>
                <a:spcPct val="120000"/>
              </a:lnSpc>
              <a:tabLst>
                <a:tab pos="457200" algn="l"/>
                <a:tab pos="914400" algn="l"/>
                <a:tab pos="1371600" algn="l"/>
              </a:tabLst>
            </a:pPr>
            <a:r>
              <a:rPr lang="en-US" sz="3000">
                <a:latin typeface="Verdana" charset="0"/>
                <a:cs typeface="Verdana" charset="0"/>
                <a:sym typeface="Verdana" charset="0"/>
              </a:rPr>
              <a:t>- What they get for nothing is a trillion pounds worth of assets secured on property and future labour of the UK public.</a:t>
            </a:r>
          </a:p>
        </p:txBody>
      </p:sp>
    </p:spTree>
    <p:extLst>
      <p:ext uri="{BB962C8B-B14F-4D97-AF65-F5344CB8AC3E}">
        <p14:creationId xmlns:p14="http://schemas.microsoft.com/office/powerpoint/2010/main" val="36839925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381000" y="685800"/>
            <a:ext cx="6096000" cy="3429000"/>
          </a:xfrm>
          <a:ln/>
        </p:spPr>
      </p:sp>
      <p:sp>
        <p:nvSpPr>
          <p:cNvPr id="1177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3266490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381000" y="685800"/>
            <a:ext cx="6096000" cy="3429000"/>
          </a:xfrm>
          <a:ln/>
        </p:spPr>
      </p:sp>
      <p:sp>
        <p:nvSpPr>
          <p:cNvPr id="1208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9063740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xfrm>
            <a:off x="381000" y="685800"/>
            <a:ext cx="6096000" cy="3429000"/>
          </a:xfrm>
          <a:ln/>
        </p:spPr>
      </p:sp>
      <p:sp>
        <p:nvSpPr>
          <p:cNvPr id="1218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2413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2595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421137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217488" y="812800"/>
            <a:ext cx="7123112" cy="4008438"/>
          </a:xfrm>
          <a:solidFill>
            <a:srgbClr val="FFFFFF"/>
          </a:solidFill>
          <a:ln/>
        </p:spPr>
      </p:sp>
      <p:sp>
        <p:nvSpPr>
          <p:cNvPr id="88067" name="Rectangle 3"/>
          <p:cNvSpPr>
            <a:spLocks noGrp="1" noChangeArrowheads="1"/>
          </p:cNvSpPr>
          <p:nvPr>
            <p:ph type="body" idx="1"/>
          </p:nvPr>
        </p:nvSpPr>
        <p:spPr>
          <a:xfrm>
            <a:off x="755650" y="5078413"/>
            <a:ext cx="6048375" cy="48117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none" anchor="ctr"/>
          <a:lstStyle/>
          <a:p>
            <a:pPr eaLnBrk="1" hangingPunct="1"/>
            <a:endParaRPr lang="en-US"/>
          </a:p>
        </p:txBody>
      </p:sp>
    </p:spTree>
    <p:extLst>
      <p:ext uri="{BB962C8B-B14F-4D97-AF65-F5344CB8AC3E}">
        <p14:creationId xmlns:p14="http://schemas.microsoft.com/office/powerpoint/2010/main" val="4151724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Tree>
    <p:extLst>
      <p:ext uri="{BB962C8B-B14F-4D97-AF65-F5344CB8AC3E}">
        <p14:creationId xmlns:p14="http://schemas.microsoft.com/office/powerpoint/2010/main" val="4260857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xfrm>
            <a:off x="381000" y="685800"/>
            <a:ext cx="6096000" cy="3429000"/>
          </a:xfrm>
          <a:ln/>
        </p:spPr>
      </p:sp>
      <p:sp>
        <p:nvSpPr>
          <p:cNvPr id="1331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Tree>
    <p:extLst>
      <p:ext uri="{BB962C8B-B14F-4D97-AF65-F5344CB8AC3E}">
        <p14:creationId xmlns:p14="http://schemas.microsoft.com/office/powerpoint/2010/main" val="34441444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xfrm>
            <a:off x="381000" y="685800"/>
            <a:ext cx="6096000" cy="3429000"/>
          </a:xfrm>
          <a:ln/>
        </p:spPr>
      </p:sp>
      <p:sp>
        <p:nvSpPr>
          <p:cNvPr id="13414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Tree>
    <p:extLst>
      <p:ext uri="{BB962C8B-B14F-4D97-AF65-F5344CB8AC3E}">
        <p14:creationId xmlns:p14="http://schemas.microsoft.com/office/powerpoint/2010/main" val="12918727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xfrm>
            <a:off x="381000" y="685800"/>
            <a:ext cx="6096000" cy="3429000"/>
          </a:xfrm>
          <a:ln/>
        </p:spPr>
      </p:sp>
      <p:sp>
        <p:nvSpPr>
          <p:cNvPr id="1351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Tree>
    <p:extLst>
      <p:ext uri="{BB962C8B-B14F-4D97-AF65-F5344CB8AC3E}">
        <p14:creationId xmlns:p14="http://schemas.microsoft.com/office/powerpoint/2010/main" val="22822910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xfrm>
            <a:off x="381000" y="685800"/>
            <a:ext cx="6096000" cy="3429000"/>
          </a:xfrm>
          <a:ln/>
        </p:spPr>
      </p:sp>
      <p:sp>
        <p:nvSpPr>
          <p:cNvPr id="1249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4660519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xfrm>
            <a:off x="381000" y="685800"/>
            <a:ext cx="6096000" cy="3429000"/>
          </a:xfrm>
          <a:ln/>
        </p:spPr>
      </p:sp>
      <p:sp>
        <p:nvSpPr>
          <p:cNvPr id="13619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t>Deregulation supercharged an economic model of debt-fuelled overconsumption.Generally speaking the rich already have lots of stuff, so when they get a chance to leverage their assets, like their homes, they buy more assets, more homes. The poor, who have less stuff given the same chance from a more modest basis, use their acces to credit to buy household goods, which generally depreciate in value. So as an asset prices are pushed up, the rich get richer, and the poor get further into debt.</a:t>
            </a:r>
          </a:p>
        </p:txBody>
      </p:sp>
    </p:spTree>
    <p:extLst>
      <p:ext uri="{BB962C8B-B14F-4D97-AF65-F5344CB8AC3E}">
        <p14:creationId xmlns:p14="http://schemas.microsoft.com/office/powerpoint/2010/main" val="15835542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217488" y="812800"/>
            <a:ext cx="7123112" cy="4008438"/>
          </a:xfrm>
          <a:solidFill>
            <a:srgbClr val="FFFFFF"/>
          </a:solidFill>
          <a:ln/>
        </p:spPr>
      </p:sp>
      <p:sp>
        <p:nvSpPr>
          <p:cNvPr id="90115" name="Rectangle 3"/>
          <p:cNvSpPr>
            <a:spLocks noGrp="1" noChangeArrowheads="1"/>
          </p:cNvSpPr>
          <p:nvPr>
            <p:ph type="body" idx="1"/>
          </p:nvPr>
        </p:nvSpPr>
        <p:spPr>
          <a:xfrm>
            <a:off x="755650" y="5078413"/>
            <a:ext cx="6048375" cy="48117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none" anchor="ctr"/>
          <a:lstStyle/>
          <a:p>
            <a:pPr eaLnBrk="1" hangingPunct="1"/>
            <a:endParaRPr lang="en-US"/>
          </a:p>
        </p:txBody>
      </p:sp>
    </p:spTree>
    <p:extLst>
      <p:ext uri="{BB962C8B-B14F-4D97-AF65-F5344CB8AC3E}">
        <p14:creationId xmlns:p14="http://schemas.microsoft.com/office/powerpoint/2010/main" val="25522011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1026"/>
          <p:cNvSpPr>
            <a:spLocks noGrp="1" noRot="1" noChangeAspect="1" noChangeArrowheads="1" noTextEdit="1"/>
          </p:cNvSpPr>
          <p:nvPr>
            <p:ph type="sldImg"/>
          </p:nvPr>
        </p:nvSpPr>
        <p:spPr>
          <a:xfrm>
            <a:off x="381000" y="685800"/>
            <a:ext cx="6096000" cy="3429000"/>
          </a:xfrm>
          <a:solidFill>
            <a:srgbClr val="FFFFFF"/>
          </a:solidFill>
          <a:ln/>
        </p:spPr>
      </p:sp>
      <p:sp>
        <p:nvSpPr>
          <p:cNvPr id="138243" name="Rectangle 1027"/>
          <p:cNvSpPr>
            <a:spLocks noGrp="1" noChangeArrowheads="1"/>
          </p:cNvSpPr>
          <p:nvPr>
            <p:ph type="body" idx="1"/>
          </p:nvPr>
        </p:nvSpPr>
        <p:spPr>
          <a:noFill/>
          <a:ln>
            <a:solidFill>
              <a:srgbClr val="000000"/>
            </a:solidFill>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40047088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39267" name="Text Box 3"/>
          <p:cNvSpPr>
            <a:spLocks noGrp="1" noChangeArrowheads="1"/>
          </p:cNvSpPr>
          <p:nvPr>
            <p:ph type="body" idx="1"/>
          </p:nvPr>
        </p:nvSpPr>
        <p:spPr>
          <a:xfrm>
            <a:off x="0" y="0"/>
            <a:ext cx="1588" cy="1588"/>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p>
            <a:pPr eaLnBrk="1" hangingPunct="1"/>
            <a:r>
              <a:rPr lang="en-US" sz="1300">
                <a:latin typeface="Calibri" charset="0"/>
                <a:cs typeface="Calibri" charset="0"/>
              </a:rPr>
              <a:t>Calculate how much it's affected rents, housing, cost of living, time you have to work. </a:t>
            </a:r>
          </a:p>
        </p:txBody>
      </p:sp>
    </p:spTree>
    <p:extLst>
      <p:ext uri="{BB962C8B-B14F-4D97-AF65-F5344CB8AC3E}">
        <p14:creationId xmlns:p14="http://schemas.microsoft.com/office/powerpoint/2010/main" val="16084359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1"/>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13666"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txBody>
          <a:bodyPr/>
          <a:lstStyle/>
          <a:p>
            <a:r>
              <a:rPr lang="en-US" altLang="en-US" sz="3000" dirty="0">
                <a:latin typeface="Lucida Grande" charset="0"/>
                <a:ea typeface="Lucida Grande" charset="0"/>
                <a:cs typeface="Lucida Grande" charset="0"/>
                <a:sym typeface="Lucida Grande" charset="0"/>
              </a:rPr>
              <a:t>And </a:t>
            </a:r>
            <a:r>
              <a:rPr lang="en-US" altLang="en-US" sz="3000" dirty="0" smtClean="0">
                <a:latin typeface="Lucida Grande" charset="0"/>
                <a:ea typeface="Lucida Grande" charset="0"/>
                <a:cs typeface="Lucida Grande" charset="0"/>
                <a:sym typeface="Lucida Grande" charset="0"/>
              </a:rPr>
              <a:t>these </a:t>
            </a:r>
            <a:r>
              <a:rPr lang="en-US" altLang="en-US" sz="3000" dirty="0">
                <a:latin typeface="Lucida Grande" charset="0"/>
                <a:ea typeface="Lucida Grande" charset="0"/>
                <a:cs typeface="Lucida Grande" charset="0"/>
                <a:sym typeface="Lucida Grande" charset="0"/>
              </a:rPr>
              <a:t>figures show some of the consequences. </a:t>
            </a:r>
            <a:r>
              <a:rPr lang="en-US" altLang="en-US" sz="3000" dirty="0" smtClean="0">
                <a:latin typeface="Lucida Grande" charset="0"/>
                <a:ea typeface="Lucida Grande" charset="0"/>
                <a:cs typeface="Lucida Grande" charset="0"/>
                <a:sym typeface="Lucida Grande" charset="0"/>
              </a:rPr>
              <a:t> Money reform combined with the Green Parties other policy of LVT should stop house becoming assets to own</a:t>
            </a:r>
            <a:endParaRPr lang="en-US" altLang="en-US" sz="3000" dirty="0">
              <a:latin typeface="Lucida Grande" charset="0"/>
              <a:ea typeface="Lucida Grande" charset="0"/>
              <a:cs typeface="Lucida Grande" charset="0"/>
              <a:sym typeface="Lucida Grande" charset="0"/>
            </a:endParaRPr>
          </a:p>
        </p:txBody>
      </p:sp>
    </p:spTree>
    <p:extLst>
      <p:ext uri="{BB962C8B-B14F-4D97-AF65-F5344CB8AC3E}">
        <p14:creationId xmlns:p14="http://schemas.microsoft.com/office/powerpoint/2010/main" val="1845331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xfrm>
            <a:off x="381000" y="685800"/>
            <a:ext cx="6096000" cy="3429000"/>
          </a:xfrm>
          <a:ln/>
        </p:spPr>
      </p:sp>
      <p:sp>
        <p:nvSpPr>
          <p:cNvPr id="14029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0120973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xfrm>
            <a:off x="381000" y="685800"/>
            <a:ext cx="6096000" cy="3429000"/>
          </a:xfrm>
          <a:ln/>
        </p:spPr>
      </p:sp>
      <p:sp>
        <p:nvSpPr>
          <p:cNvPr id="1413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34697345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1"/>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34146"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txBody>
          <a:bodyPr/>
          <a:lstStyle/>
          <a:p>
            <a:r>
              <a:rPr lang="en-US" altLang="en-US" sz="3000">
                <a:latin typeface="Lucida Grande" charset="0"/>
                <a:ea typeface="Lucida Grande" charset="0"/>
                <a:cs typeface="Lucida Grande" charset="0"/>
                <a:sym typeface="Lucida Grande" charset="0"/>
              </a:rPr>
              <a:t>You often hear that banks are more powerful than government.</a:t>
            </a:r>
          </a:p>
          <a:p>
            <a:endParaRPr lang="en-US" altLang="en-US" sz="3000">
              <a:latin typeface="Lucida Grande" charset="0"/>
              <a:ea typeface="Lucida Grande" charset="0"/>
              <a:cs typeface="Lucida Grande" charset="0"/>
              <a:sym typeface="Lucida Grande" charset="0"/>
            </a:endParaRPr>
          </a:p>
          <a:p>
            <a:r>
              <a:rPr lang="en-US" altLang="en-US" sz="3000">
                <a:latin typeface="Lucida Grande" charset="0"/>
                <a:ea typeface="Lucida Grande" charset="0"/>
                <a:cs typeface="Lucida Grande" charset="0"/>
                <a:sym typeface="Lucida Grande" charset="0"/>
              </a:rPr>
              <a:t>Well in some years the banks actually have more spending power than the government.</a:t>
            </a:r>
          </a:p>
          <a:p>
            <a:endParaRPr lang="en-US" altLang="en-US" sz="3000">
              <a:latin typeface="Lucida Grande" charset="0"/>
              <a:ea typeface="Lucida Grande" charset="0"/>
              <a:cs typeface="Lucida Grande" charset="0"/>
              <a:sym typeface="Lucida Grande" charset="0"/>
            </a:endParaRPr>
          </a:p>
          <a:p>
            <a:r>
              <a:rPr lang="en-US" altLang="en-US" sz="3000">
                <a:latin typeface="Lucida Grande" charset="0"/>
                <a:ea typeface="Lucida Grande" charset="0"/>
                <a:cs typeface="Lucida Grande" charset="0"/>
                <a:sym typeface="Lucida Grande" charset="0"/>
              </a:rPr>
              <a:t>In deciding which loan requests are granted and which are not, banks determine how the money in our economy is spent.</a:t>
            </a:r>
          </a:p>
          <a:p>
            <a:endParaRPr lang="en-US" altLang="en-US" sz="3000">
              <a:latin typeface="Lucida Grande" charset="0"/>
              <a:ea typeface="Lucida Grande" charset="0"/>
              <a:cs typeface="Lucida Grande" charset="0"/>
              <a:sym typeface="Lucida Grande" charset="0"/>
            </a:endParaRPr>
          </a:p>
          <a:p>
            <a:r>
              <a:rPr lang="en-US" altLang="en-US" sz="3000">
                <a:latin typeface="Lucida Grande" charset="0"/>
                <a:ea typeface="Lucida Grande" charset="0"/>
                <a:cs typeface="Lucida Grande" charset="0"/>
                <a:sym typeface="Lucida Grande" charset="0"/>
              </a:rPr>
              <a:t>In the 5 years up to the financial crisis, banks decided how to create and lend a total of £2.9 trillion*. In the same time, the UK government only spent £2.1 trillion. </a:t>
            </a:r>
          </a:p>
          <a:p>
            <a:endParaRPr lang="en-US" altLang="en-US" sz="3000">
              <a:latin typeface="Lucida Grande" charset="0"/>
              <a:ea typeface="Lucida Grande" charset="0"/>
              <a:cs typeface="Lucida Grande" charset="0"/>
              <a:sym typeface="Lucida Grande" charset="0"/>
            </a:endParaRPr>
          </a:p>
          <a:p>
            <a:r>
              <a:rPr lang="en-US" altLang="en-US" sz="3000">
                <a:latin typeface="Lucida Grande" charset="0"/>
                <a:ea typeface="Lucida Grande" charset="0"/>
                <a:cs typeface="Lucida Grande" charset="0"/>
                <a:sym typeface="Lucida Grande" charset="0"/>
              </a:rPr>
              <a:t>There are just about 80 board members deciding the strategy of the big banks - which areas they want to lend to, and how aggressively they want to expand their lending. Meanwhile, there are 650 MPs scrutinising how the government spends our money. </a:t>
            </a:r>
          </a:p>
          <a:p>
            <a:endParaRPr lang="en-US" altLang="en-US" sz="3000">
              <a:latin typeface="Lucida Grande" charset="0"/>
              <a:ea typeface="Lucida Grande" charset="0"/>
              <a:cs typeface="Lucida Grande" charset="0"/>
              <a:sym typeface="Lucida Grande" charset="0"/>
            </a:endParaRPr>
          </a:p>
          <a:p>
            <a:r>
              <a:rPr lang="en-US" altLang="en-US" sz="3000">
                <a:latin typeface="Lucida Grande" charset="0"/>
                <a:ea typeface="Lucida Grande" charset="0"/>
                <a:cs typeface="Lucida Grande" charset="0"/>
                <a:sym typeface="Lucida Grande" charset="0"/>
              </a:rPr>
              <a:t>It’s hugely undemocratic to leave this much power to shape society in the hands of just a few bank directors. </a:t>
            </a:r>
          </a:p>
          <a:p>
            <a:endParaRPr lang="en-US" altLang="en-US" sz="3000">
              <a:latin typeface="Lucida Grande" charset="0"/>
              <a:ea typeface="Lucida Grande" charset="0"/>
              <a:cs typeface="Lucida Grande" charset="0"/>
              <a:sym typeface="Lucida Grande" charset="0"/>
            </a:endParaRPr>
          </a:p>
          <a:p>
            <a:endParaRPr lang="en-US" altLang="en-US" sz="3000">
              <a:latin typeface="Lucida Grande" charset="0"/>
              <a:ea typeface="Lucida Grande" charset="0"/>
              <a:cs typeface="Lucida Grande" charset="0"/>
              <a:sym typeface="Lucida Grande" charset="0"/>
            </a:endParaRPr>
          </a:p>
          <a:p>
            <a:r>
              <a:rPr lang="en-US" altLang="en-US" sz="3000">
                <a:latin typeface="Lucida Grande" charset="0"/>
                <a:ea typeface="Lucida Grande" charset="0"/>
                <a:cs typeface="Lucida Grande" charset="0"/>
                <a:sym typeface="Lucida Grande" charset="0"/>
              </a:rPr>
              <a:t>*NOTE FOR PRESENTERS: This is ‘gross lending’ i.e. all the loans made in that period, ignoring loans that were repaid (which would have destroyed some of the money created). So although they granted £2.9 trillion of loans, a lot of this was refinancing, remortgaging etc. It didn’t add a total of £2.9 trillion to the economy. But it still means that the banks decided how this £2.9 trillion should be spent. </a:t>
            </a:r>
          </a:p>
        </p:txBody>
      </p:sp>
    </p:spTree>
    <p:extLst>
      <p:ext uri="{BB962C8B-B14F-4D97-AF65-F5344CB8AC3E}">
        <p14:creationId xmlns:p14="http://schemas.microsoft.com/office/powerpoint/2010/main" val="727263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xfrm>
            <a:off x="381000" y="685800"/>
            <a:ext cx="6096000" cy="3429000"/>
          </a:xfrm>
          <a:ln/>
        </p:spPr>
      </p:sp>
      <p:sp>
        <p:nvSpPr>
          <p:cNvPr id="1443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5103408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1"/>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50530"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txBody>
          <a:bodyPr/>
          <a:lstStyle/>
          <a:p>
            <a:pPr>
              <a:lnSpc>
                <a:spcPct val="10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altLang="en-US" sz="3000">
                <a:latin typeface="Calibri Bold" panose="020F0702030404030204" pitchFamily="34" charset="0"/>
                <a:ea typeface="Calibri Bold" panose="020F0702030404030204" pitchFamily="34" charset="0"/>
                <a:cs typeface="Calibri Bold" panose="020F0702030404030204" pitchFamily="34" charset="0"/>
                <a:sym typeface="Calibri Bold" panose="020F0702030404030204" pitchFamily="34" charset="0"/>
              </a:rPr>
              <a:t>TURNING POINT</a:t>
            </a:r>
          </a:p>
          <a:p>
            <a:pPr>
              <a:lnSpc>
                <a:spcPct val="10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altLang="en-US" sz="3000">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So right now we're at a turning point. We have to decide. Are we going to fuel the economy through ever-rising personal debt, when we know that ultimately that will lead to another financial crisis? </a:t>
            </a:r>
          </a:p>
          <a:p>
            <a:pPr>
              <a:lnSpc>
                <a:spcPct val="10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altLang="en-US" sz="3000">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When families have more debt than at any time in history, are we going to solve that problem by pushing up house prices so that people have to borrow even more? </a:t>
            </a:r>
          </a:p>
          <a:p>
            <a:pPr>
              <a:lnSpc>
                <a:spcPct val="10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altLang="en-US" sz="3000">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Are we really going to repeat the same mistakes that led up to the last financial crisis? Because that's exactly what the government is attempting to do. </a:t>
            </a:r>
          </a:p>
          <a:p>
            <a:pPr>
              <a:lnSpc>
                <a:spcPct val="10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altLang="en-US" sz="3000">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a:lnSpc>
                <a:spcPct val="10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altLang="en-US" sz="3000">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We don't need to make the same mistakes. There's an alternative, an idea that Positive Money has been developing for the last 5 years now, and which was recently backed by the Financial Times. There's actually a few fairly simple changes that you can make to the banking system which would stop this happening again and actually allow us to shrink our debts without shrinking the economy. </a:t>
            </a:r>
          </a:p>
        </p:txBody>
      </p:sp>
    </p:spTree>
    <p:extLst>
      <p:ext uri="{BB962C8B-B14F-4D97-AF65-F5344CB8AC3E}">
        <p14:creationId xmlns:p14="http://schemas.microsoft.com/office/powerpoint/2010/main" val="16040453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1"/>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73058"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txBody>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altLang="en-US" sz="3000">
                <a:latin typeface="Lucida Grande" charset="0"/>
                <a:ea typeface="Lucida Grande" charset="0"/>
                <a:cs typeface="Lucida Grande" charset="0"/>
                <a:sym typeface="Lucida Grande" charset="0"/>
              </a:rPr>
              <a:t>The way we prevent abuse is to separate the decision over how much money to create...</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altLang="en-US" sz="3000">
              <a:latin typeface="Lucida Grande" charset="0"/>
              <a:ea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altLang="en-US" sz="3000">
                <a:latin typeface="Lucida Grande" charset="0"/>
                <a:ea typeface="Lucida Grande" charset="0"/>
                <a:cs typeface="Lucida Grande" charset="0"/>
                <a:sym typeface="Lucida Grande" charset="0"/>
              </a:rPr>
              <a:t>[CLICK]</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altLang="en-US" sz="3000">
              <a:latin typeface="Lucida Grande" charset="0"/>
              <a:ea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altLang="en-US" sz="3000">
                <a:latin typeface="Lucida Grande" charset="0"/>
                <a:ea typeface="Lucida Grande" charset="0"/>
                <a:cs typeface="Lucida Grande" charset="0"/>
                <a:sym typeface="Lucida Grande" charset="0"/>
              </a:rPr>
              <a:t>...from the decision over how to spend that money.  [CLICK]</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altLang="en-US" sz="3000">
              <a:latin typeface="Lucida Grande" charset="0"/>
              <a:ea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altLang="en-US" sz="3000">
                <a:latin typeface="Lucida Grande" charset="0"/>
                <a:ea typeface="Lucida Grande" charset="0"/>
                <a:cs typeface="Lucida Grande" charset="0"/>
                <a:sym typeface="Lucida Grande" charset="0"/>
              </a:rPr>
              <a:t>We have a Money Creation Committee which decides how much money we need to create for the economy as a whole.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altLang="en-US" sz="3000">
              <a:latin typeface="Lucida Grande" charset="0"/>
              <a:ea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altLang="en-US" sz="3000">
                <a:latin typeface="Lucida Grande" charset="0"/>
                <a:ea typeface="Lucida Grande" charset="0"/>
                <a:cs typeface="Lucida Grande" charset="0"/>
                <a:sym typeface="Lucida Grande" charset="0"/>
              </a:rPr>
              <a:t>When the MCC has decided how much money the economy needs, that money is transferred to the government.</a:t>
            </a:r>
          </a:p>
        </p:txBody>
      </p:sp>
    </p:spTree>
    <p:extLst>
      <p:ext uri="{BB962C8B-B14F-4D97-AF65-F5344CB8AC3E}">
        <p14:creationId xmlns:p14="http://schemas.microsoft.com/office/powerpoint/2010/main" val="30324360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92514"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txBody>
          <a:bodyPr/>
          <a:lstStyle/>
          <a:p>
            <a:r>
              <a:rPr lang="en-US" altLang="en-US" sz="3000">
                <a:latin typeface="Lucida Grande" charset="0"/>
                <a:ea typeface="Lucida Grande" charset="0"/>
                <a:cs typeface="Lucida Grande" charset="0"/>
                <a:sym typeface="Lucida Grande" charset="0"/>
              </a:rPr>
              <a:t>And yes, most economists still see it as being too radical, but even the Financial Times is now suggesting that this is the way to go. </a:t>
            </a:r>
          </a:p>
          <a:p>
            <a:endParaRPr lang="en-US" altLang="en-US" sz="3000">
              <a:latin typeface="Lucida Grande" charset="0"/>
              <a:ea typeface="Lucida Grande" charset="0"/>
              <a:cs typeface="Lucida Grande" charset="0"/>
              <a:sym typeface="Lucida Grande" charset="0"/>
            </a:endParaRPr>
          </a:p>
          <a:p>
            <a:r>
              <a:rPr lang="en-US" altLang="en-US" sz="3000">
                <a:latin typeface="Lucida Grande" charset="0"/>
                <a:ea typeface="Lucida Grande" charset="0"/>
                <a:cs typeface="Lucida Grande" charset="0"/>
                <a:sym typeface="Lucida Grande" charset="0"/>
              </a:rPr>
              <a:t>Martin Wolf, their chief economics commentator, wrote this article where he said we should “strip banks of their power to create money.”</a:t>
            </a:r>
          </a:p>
        </p:txBody>
      </p:sp>
    </p:spTree>
    <p:extLst>
      <p:ext uri="{BB962C8B-B14F-4D97-AF65-F5344CB8AC3E}">
        <p14:creationId xmlns:p14="http://schemas.microsoft.com/office/powerpoint/2010/main" val="18556742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1"/>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94562"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txBody>
          <a:bodyPr/>
          <a:lstStyle/>
          <a:p>
            <a:r>
              <a:rPr lang="en-US" altLang="en-US" sz="3000">
                <a:latin typeface="Lucida Grande" charset="0"/>
                <a:ea typeface="Lucida Grande" charset="0"/>
                <a:cs typeface="Lucida Grande" charset="0"/>
                <a:sym typeface="Lucida Grande" charset="0"/>
              </a:rPr>
              <a:t>And yes, most economists still see it as being too radical, but even the Financial Times is now suggesting that this is the way to go. </a:t>
            </a:r>
          </a:p>
          <a:p>
            <a:endParaRPr lang="en-US" altLang="en-US" sz="3000">
              <a:latin typeface="Lucida Grande" charset="0"/>
              <a:ea typeface="Lucida Grande" charset="0"/>
              <a:cs typeface="Lucida Grande" charset="0"/>
              <a:sym typeface="Lucida Grande" charset="0"/>
            </a:endParaRPr>
          </a:p>
          <a:p>
            <a:r>
              <a:rPr lang="en-US" altLang="en-US" sz="3000">
                <a:latin typeface="Lucida Grande" charset="0"/>
                <a:ea typeface="Lucida Grande" charset="0"/>
                <a:cs typeface="Lucida Grande" charset="0"/>
                <a:sym typeface="Lucida Grande" charset="0"/>
              </a:rPr>
              <a:t>Martin Wolf, their chief economics commentator, wrote this article where he said we should “strip banks of their power to create money.”</a:t>
            </a:r>
          </a:p>
        </p:txBody>
      </p:sp>
    </p:spTree>
    <p:extLst>
      <p:ext uri="{BB962C8B-B14F-4D97-AF65-F5344CB8AC3E}">
        <p14:creationId xmlns:p14="http://schemas.microsoft.com/office/powerpoint/2010/main" val="31111786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GB" sz="1200" b="1" dirty="0" smtClean="0">
                <a:solidFill>
                  <a:srgbClr val="475D8C"/>
                </a:solidFill>
                <a:latin typeface="Arial Rounded MT Bold" charset="0"/>
                <a:ea typeface="ヒラギノ角ゴ ProN W3" charset="0"/>
                <a:sym typeface="Arial Rounded MT Bold" charset="0"/>
              </a:rPr>
              <a:t>We need a money system that gets money to the things we need – flood defences, renewable energy, retrofitting houses, building sustainable homes</a:t>
            </a:r>
          </a:p>
          <a:p>
            <a:endParaRPr lang="en-US" dirty="0"/>
          </a:p>
        </p:txBody>
      </p:sp>
    </p:spTree>
    <p:extLst>
      <p:ext uri="{BB962C8B-B14F-4D97-AF65-F5344CB8AC3E}">
        <p14:creationId xmlns:p14="http://schemas.microsoft.com/office/powerpoint/2010/main" val="7247276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xfrm>
            <a:off x="381000" y="685800"/>
            <a:ext cx="6096000" cy="3429000"/>
          </a:xfrm>
          <a:ln/>
        </p:spPr>
      </p:sp>
      <p:sp>
        <p:nvSpPr>
          <p:cNvPr id="15462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Tree>
    <p:extLst>
      <p:ext uri="{BB962C8B-B14F-4D97-AF65-F5344CB8AC3E}">
        <p14:creationId xmlns:p14="http://schemas.microsoft.com/office/powerpoint/2010/main" val="1688933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0"/>
            <a:ext cx="20726400" cy="2940050"/>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3657600" y="7772400"/>
            <a:ext cx="17068800" cy="35052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3954821142"/>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1219200" y="3200400"/>
            <a:ext cx="21945600" cy="90519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460897438"/>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5638" y="8813800"/>
            <a:ext cx="20726400" cy="2724150"/>
          </a:xfrm>
          <a:prstGeom prst="rect">
            <a:avLst/>
          </a:prstGeo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1925638" y="5813425"/>
            <a:ext cx="20726400" cy="3000375"/>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155354185"/>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smtClean="0"/>
              <a:t>Click to edit Master title style</a:t>
            </a:r>
            <a:endParaRPr lang="en-GB"/>
          </a:p>
        </p:txBody>
      </p:sp>
      <p:sp>
        <p:nvSpPr>
          <p:cNvPr id="3" name="Content Placeholder 2"/>
          <p:cNvSpPr>
            <a:spLocks noGrp="1"/>
          </p:cNvSpPr>
          <p:nvPr>
            <p:ph sz="half" idx="1"/>
          </p:nvPr>
        </p:nvSpPr>
        <p:spPr>
          <a:xfrm>
            <a:off x="1219200" y="3200400"/>
            <a:ext cx="10896600" cy="90519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12268200" y="3200400"/>
            <a:ext cx="10896600" cy="90519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351363707"/>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219200" y="3070225"/>
            <a:ext cx="10774363" cy="1279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19200" y="4349750"/>
            <a:ext cx="10774363" cy="79025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12387263" y="3070225"/>
            <a:ext cx="10777537" cy="1279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2387263" y="4349750"/>
            <a:ext cx="10777537" cy="79025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05606985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smtClean="0"/>
              <a:t>Click to edit Master title style</a:t>
            </a:r>
            <a:endParaRPr lang="en-GB"/>
          </a:p>
        </p:txBody>
      </p:sp>
    </p:spTree>
    <p:extLst>
      <p:ext uri="{BB962C8B-B14F-4D97-AF65-F5344CB8AC3E}">
        <p14:creationId xmlns:p14="http://schemas.microsoft.com/office/powerpoint/2010/main" val="148002658"/>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2620319"/>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6100"/>
            <a:ext cx="8021638" cy="2324100"/>
          </a:xfrm>
          <a:prstGeom prst="rect">
            <a:avLst/>
          </a:prstGeo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9532938" y="546100"/>
            <a:ext cx="13631862" cy="117062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1219200" y="2870200"/>
            <a:ext cx="8021638" cy="938212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1771511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963" y="9601200"/>
            <a:ext cx="14630400" cy="1133475"/>
          </a:xfrm>
          <a:prstGeom prst="rect">
            <a:avLst/>
          </a:prstGeo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4779963" y="1225550"/>
            <a:ext cx="14630400" cy="82296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sym typeface="Alte Haas Grotesk" charset="0"/>
            </a:endParaRPr>
          </a:p>
        </p:txBody>
      </p:sp>
      <p:sp>
        <p:nvSpPr>
          <p:cNvPr id="4" name="Text Placeholder 3"/>
          <p:cNvSpPr>
            <a:spLocks noGrp="1"/>
          </p:cNvSpPr>
          <p:nvPr>
            <p:ph type="body" sz="half" idx="2"/>
          </p:nvPr>
        </p:nvSpPr>
        <p:spPr>
          <a:xfrm>
            <a:off x="4779963" y="10734675"/>
            <a:ext cx="14630400" cy="160972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9027800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1219200" y="3200400"/>
            <a:ext cx="21945600" cy="90519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16884110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5"/>
            <a:ext cx="5486400" cy="11703050"/>
          </a:xfrm>
          <a:prstGeom prst="rect">
            <a:avLst/>
          </a:prstGeo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219200" y="549275"/>
            <a:ext cx="16306800" cy="1170305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79652011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0"/>
            <a:ext cx="20726400" cy="2940050"/>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3657600" y="7772400"/>
            <a:ext cx="17068800" cy="35052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416195427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1219200" y="3200400"/>
            <a:ext cx="21945600" cy="90519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97411879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5638" y="8813800"/>
            <a:ext cx="20726400" cy="2724150"/>
          </a:xfrm>
          <a:prstGeom prst="rect">
            <a:avLst/>
          </a:prstGeo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1925638" y="5813425"/>
            <a:ext cx="20726400" cy="3000375"/>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49692134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smtClean="0"/>
              <a:t>Click to edit Master title style</a:t>
            </a:r>
            <a:endParaRPr lang="en-GB"/>
          </a:p>
        </p:txBody>
      </p:sp>
      <p:sp>
        <p:nvSpPr>
          <p:cNvPr id="3" name="Content Placeholder 2"/>
          <p:cNvSpPr>
            <a:spLocks noGrp="1"/>
          </p:cNvSpPr>
          <p:nvPr>
            <p:ph sz="half" idx="1"/>
          </p:nvPr>
        </p:nvSpPr>
        <p:spPr>
          <a:xfrm>
            <a:off x="1219200" y="3200400"/>
            <a:ext cx="10896600" cy="90519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12268200" y="3200400"/>
            <a:ext cx="10896600" cy="90519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14953865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219200" y="3070225"/>
            <a:ext cx="10774363" cy="1279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19200" y="4349750"/>
            <a:ext cx="10774363" cy="79025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12387263" y="3070225"/>
            <a:ext cx="10777537" cy="1279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2387263" y="4349750"/>
            <a:ext cx="10777537" cy="79025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08639552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smtClean="0"/>
              <a:t>Click to edit Master title style</a:t>
            </a:r>
            <a:endParaRPr lang="en-GB"/>
          </a:p>
        </p:txBody>
      </p:sp>
    </p:spTree>
    <p:extLst>
      <p:ext uri="{BB962C8B-B14F-4D97-AF65-F5344CB8AC3E}">
        <p14:creationId xmlns:p14="http://schemas.microsoft.com/office/powerpoint/2010/main" val="277165305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8606895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6100"/>
            <a:ext cx="8021638" cy="2324100"/>
          </a:xfrm>
          <a:prstGeom prst="rect">
            <a:avLst/>
          </a:prstGeo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9532938" y="546100"/>
            <a:ext cx="13631862" cy="117062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1219200" y="2870200"/>
            <a:ext cx="8021638" cy="938212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8838106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963" y="9601200"/>
            <a:ext cx="14630400" cy="1133475"/>
          </a:xfrm>
          <a:prstGeom prst="rect">
            <a:avLst/>
          </a:prstGeo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4779963" y="1225550"/>
            <a:ext cx="14630400" cy="82296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sym typeface="Alte Haas Grotesk" charset="0"/>
            </a:endParaRPr>
          </a:p>
        </p:txBody>
      </p:sp>
      <p:sp>
        <p:nvSpPr>
          <p:cNvPr id="4" name="Text Placeholder 3"/>
          <p:cNvSpPr>
            <a:spLocks noGrp="1"/>
          </p:cNvSpPr>
          <p:nvPr>
            <p:ph type="body" sz="half" idx="2"/>
          </p:nvPr>
        </p:nvSpPr>
        <p:spPr>
          <a:xfrm>
            <a:off x="4779963" y="10734675"/>
            <a:ext cx="14630400" cy="160972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6737134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5"/>
            <a:ext cx="21945600" cy="2286000"/>
          </a:xfrm>
          <a:prstGeom prst="rect">
            <a:avLst/>
          </a:prstGeo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1219200" y="3200400"/>
            <a:ext cx="21945600" cy="90519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12525771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5"/>
            <a:ext cx="5486400" cy="11703050"/>
          </a:xfrm>
          <a:prstGeom prst="rect">
            <a:avLst/>
          </a:prstGeo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219200" y="549275"/>
            <a:ext cx="16306800" cy="1170305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63461974"/>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91079"/>
        </a:solidFill>
        <a:effectLst/>
      </p:bgPr>
    </p:bg>
    <p:spTree>
      <p:nvGrpSpPr>
        <p:cNvPr id="1" name=""/>
        <p:cNvGrpSpPr/>
        <p:nvPr/>
      </p:nvGrpSpPr>
      <p:grpSpPr>
        <a:xfrm>
          <a:off x="0" y="0"/>
          <a:ext cx="0" cy="0"/>
          <a:chOff x="0" y="0"/>
          <a:chExt cx="0" cy="0"/>
        </a:xfrm>
      </p:grpSpPr>
      <p:sp>
        <p:nvSpPr>
          <p:cNvPr id="5121" name="Rectangle 1"/>
          <p:cNvSpPr>
            <a:spLocks/>
          </p:cNvSpPr>
          <p:nvPr/>
        </p:nvSpPr>
        <p:spPr bwMode="auto">
          <a:xfrm rot="10800000" flipH="1">
            <a:off x="-38100" y="-203200"/>
            <a:ext cx="24460200" cy="14122400"/>
          </a:xfrm>
          <a:prstGeom prst="rect">
            <a:avLst/>
          </a:prstGeom>
          <a:solidFill>
            <a:srgbClr val="491079"/>
          </a:solidFill>
          <a:ln w="25400">
            <a:noFill/>
            <a:miter lim="800000"/>
            <a:headEnd/>
            <a:tailEnd/>
          </a:ln>
        </p:spPr>
        <p:txBody>
          <a:bodyPr lIns="0" tIns="0" rIns="0" bIns="0"/>
          <a:lstStyle/>
          <a:p>
            <a:pPr>
              <a:defRPr/>
            </a:pPr>
            <a:endParaRPr lang="en-GB">
              <a:ea typeface="ヒラギノ角ゴ ProN W3" charset="-128"/>
              <a:cs typeface="+mn-cs"/>
            </a:endParaRPr>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ransition/>
  <p:timing>
    <p:tnLst>
      <p:par>
        <p:cTn id="1" dur="indefinite" restart="never" nodeType="tmRoot"/>
      </p:par>
    </p:tnLst>
  </p:timing>
  <p:txStyles>
    <p:titleStyle>
      <a:lvl1pPr algn="l" rtl="0" eaLnBrk="0" fontAlgn="base" hangingPunct="0">
        <a:spcBef>
          <a:spcPct val="0"/>
        </a:spcBef>
        <a:spcAft>
          <a:spcPct val="0"/>
        </a:spcAft>
        <a:defRPr sz="7500">
          <a:solidFill>
            <a:srgbClr val="343434"/>
          </a:solidFill>
          <a:latin typeface="+mj-lt"/>
          <a:ea typeface="+mj-ea"/>
          <a:cs typeface="ヒラギノ角ゴ ProN W3" charset="0"/>
          <a:sym typeface="Alte Haas Grotesk" charset="0"/>
        </a:defRPr>
      </a:lvl1pPr>
      <a:lvl2pPr algn="l" rtl="0" eaLnBrk="0" fontAlgn="base" hangingPunct="0">
        <a:spcBef>
          <a:spcPct val="0"/>
        </a:spcBef>
        <a:spcAft>
          <a:spcPct val="0"/>
        </a:spcAft>
        <a:defRPr sz="7500">
          <a:solidFill>
            <a:srgbClr val="343434"/>
          </a:solidFill>
          <a:latin typeface="Alte Haas Grotesk" charset="0"/>
          <a:ea typeface="ヒラギノ角ゴ ProN W3" charset="-128"/>
          <a:cs typeface="ヒラギノ角ゴ ProN W3" charset="0"/>
          <a:sym typeface="Alte Haas Grotesk" charset="0"/>
        </a:defRPr>
      </a:lvl2pPr>
      <a:lvl3pPr algn="l" rtl="0" eaLnBrk="0" fontAlgn="base" hangingPunct="0">
        <a:spcBef>
          <a:spcPct val="0"/>
        </a:spcBef>
        <a:spcAft>
          <a:spcPct val="0"/>
        </a:spcAft>
        <a:defRPr sz="7500">
          <a:solidFill>
            <a:srgbClr val="343434"/>
          </a:solidFill>
          <a:latin typeface="Alte Haas Grotesk" charset="0"/>
          <a:ea typeface="ヒラギノ角ゴ ProN W3" charset="-128"/>
          <a:cs typeface="ヒラギノ角ゴ ProN W3" charset="0"/>
          <a:sym typeface="Alte Haas Grotesk" charset="0"/>
        </a:defRPr>
      </a:lvl3pPr>
      <a:lvl4pPr algn="l" rtl="0" eaLnBrk="0" fontAlgn="base" hangingPunct="0">
        <a:spcBef>
          <a:spcPct val="0"/>
        </a:spcBef>
        <a:spcAft>
          <a:spcPct val="0"/>
        </a:spcAft>
        <a:defRPr sz="7500">
          <a:solidFill>
            <a:srgbClr val="343434"/>
          </a:solidFill>
          <a:latin typeface="Alte Haas Grotesk" charset="0"/>
          <a:ea typeface="ヒラギノ角ゴ ProN W3" charset="-128"/>
          <a:cs typeface="ヒラギノ角ゴ ProN W3" charset="0"/>
          <a:sym typeface="Alte Haas Grotesk" charset="0"/>
        </a:defRPr>
      </a:lvl4pPr>
      <a:lvl5pPr algn="l" rtl="0" eaLnBrk="0" fontAlgn="base" hangingPunct="0">
        <a:spcBef>
          <a:spcPct val="0"/>
        </a:spcBef>
        <a:spcAft>
          <a:spcPct val="0"/>
        </a:spcAft>
        <a:defRPr sz="7500">
          <a:solidFill>
            <a:srgbClr val="343434"/>
          </a:solidFill>
          <a:latin typeface="Alte Haas Grotesk" charset="0"/>
          <a:ea typeface="ヒラギノ角ゴ ProN W3" charset="-128"/>
          <a:cs typeface="ヒラギノ角ゴ ProN W3" charset="0"/>
          <a:sym typeface="Alte Haas Grotesk" charset="0"/>
        </a:defRPr>
      </a:lvl5pPr>
      <a:lvl6pPr marL="457200" algn="l" rtl="0" fontAlgn="base">
        <a:spcBef>
          <a:spcPct val="0"/>
        </a:spcBef>
        <a:spcAft>
          <a:spcPct val="0"/>
        </a:spcAft>
        <a:defRPr sz="7500">
          <a:solidFill>
            <a:srgbClr val="343434"/>
          </a:solidFill>
          <a:latin typeface="Alte Haas Grotesk" charset="0"/>
          <a:ea typeface="ヒラギノ角ゴ ProN W3" charset="-128"/>
          <a:sym typeface="Alte Haas Grotesk" charset="0"/>
        </a:defRPr>
      </a:lvl6pPr>
      <a:lvl7pPr marL="914400" algn="l" rtl="0" fontAlgn="base">
        <a:spcBef>
          <a:spcPct val="0"/>
        </a:spcBef>
        <a:spcAft>
          <a:spcPct val="0"/>
        </a:spcAft>
        <a:defRPr sz="7500">
          <a:solidFill>
            <a:srgbClr val="343434"/>
          </a:solidFill>
          <a:latin typeface="Alte Haas Grotesk" charset="0"/>
          <a:ea typeface="ヒラギノ角ゴ ProN W3" charset="-128"/>
          <a:sym typeface="Alte Haas Grotesk" charset="0"/>
        </a:defRPr>
      </a:lvl7pPr>
      <a:lvl8pPr marL="1371600" algn="l" rtl="0" fontAlgn="base">
        <a:spcBef>
          <a:spcPct val="0"/>
        </a:spcBef>
        <a:spcAft>
          <a:spcPct val="0"/>
        </a:spcAft>
        <a:defRPr sz="7500">
          <a:solidFill>
            <a:srgbClr val="343434"/>
          </a:solidFill>
          <a:latin typeface="Alte Haas Grotesk" charset="0"/>
          <a:ea typeface="ヒラギノ角ゴ ProN W3" charset="-128"/>
          <a:sym typeface="Alte Haas Grotesk" charset="0"/>
        </a:defRPr>
      </a:lvl8pPr>
      <a:lvl9pPr marL="1828800" algn="l" rtl="0" fontAlgn="base">
        <a:spcBef>
          <a:spcPct val="0"/>
        </a:spcBef>
        <a:spcAft>
          <a:spcPct val="0"/>
        </a:spcAft>
        <a:defRPr sz="7500">
          <a:solidFill>
            <a:srgbClr val="343434"/>
          </a:solidFill>
          <a:latin typeface="Alte Haas Grotesk" charset="0"/>
          <a:ea typeface="ヒラギノ角ゴ ProN W3" charset="-128"/>
          <a:sym typeface="Alte Haas Grotesk" charset="0"/>
        </a:defRPr>
      </a:lvl9pPr>
    </p:titleStyle>
    <p:bodyStyle>
      <a:lvl1pPr algn="ctr" rtl="0" eaLnBrk="0" fontAlgn="base" hangingPunct="0">
        <a:spcBef>
          <a:spcPct val="0"/>
        </a:spcBef>
        <a:spcAft>
          <a:spcPct val="0"/>
        </a:spcAft>
        <a:defRPr sz="5000">
          <a:solidFill>
            <a:schemeClr val="tx1"/>
          </a:solidFill>
          <a:latin typeface="+mn-lt"/>
          <a:ea typeface="+mn-ea"/>
          <a:cs typeface="ヒラギノ角ゴ ProN W3" charset="0"/>
          <a:sym typeface="Alte Haas Grotesk" charset="0"/>
        </a:defRPr>
      </a:lvl1pPr>
      <a:lvl2pPr algn="ctr" rtl="0" eaLnBrk="0" fontAlgn="base" hangingPunct="0">
        <a:spcBef>
          <a:spcPct val="0"/>
        </a:spcBef>
        <a:spcAft>
          <a:spcPct val="0"/>
        </a:spcAft>
        <a:defRPr sz="5000">
          <a:solidFill>
            <a:schemeClr val="tx1"/>
          </a:solidFill>
          <a:latin typeface="+mn-lt"/>
          <a:ea typeface="+mn-ea"/>
          <a:cs typeface="ヒラギノ角ゴ ProN W3" charset="0"/>
          <a:sym typeface="Alte Haas Grotesk" charset="0"/>
        </a:defRPr>
      </a:lvl2pPr>
      <a:lvl3pPr algn="ctr" rtl="0" eaLnBrk="0" fontAlgn="base" hangingPunct="0">
        <a:spcBef>
          <a:spcPct val="0"/>
        </a:spcBef>
        <a:spcAft>
          <a:spcPct val="0"/>
        </a:spcAft>
        <a:defRPr sz="5000">
          <a:solidFill>
            <a:schemeClr val="tx1"/>
          </a:solidFill>
          <a:latin typeface="+mn-lt"/>
          <a:ea typeface="+mn-ea"/>
          <a:cs typeface="ヒラギノ角ゴ ProN W3" charset="0"/>
          <a:sym typeface="Alte Haas Grotesk" charset="0"/>
        </a:defRPr>
      </a:lvl3pPr>
      <a:lvl4pPr algn="ctr" rtl="0" eaLnBrk="0" fontAlgn="base" hangingPunct="0">
        <a:spcBef>
          <a:spcPct val="0"/>
        </a:spcBef>
        <a:spcAft>
          <a:spcPct val="0"/>
        </a:spcAft>
        <a:defRPr sz="5000">
          <a:solidFill>
            <a:schemeClr val="tx1"/>
          </a:solidFill>
          <a:latin typeface="+mn-lt"/>
          <a:ea typeface="+mn-ea"/>
          <a:cs typeface="ヒラギノ角ゴ ProN W3" charset="0"/>
          <a:sym typeface="Alte Haas Grotesk" charset="0"/>
        </a:defRPr>
      </a:lvl4pPr>
      <a:lvl5pPr algn="ctr" rtl="0" eaLnBrk="0" fontAlgn="base" hangingPunct="0">
        <a:spcBef>
          <a:spcPct val="0"/>
        </a:spcBef>
        <a:spcAft>
          <a:spcPct val="0"/>
        </a:spcAft>
        <a:defRPr sz="5000">
          <a:solidFill>
            <a:schemeClr val="tx1"/>
          </a:solidFill>
          <a:latin typeface="+mn-lt"/>
          <a:ea typeface="+mn-ea"/>
          <a:cs typeface="ヒラギノ角ゴ ProN W3" charset="0"/>
          <a:sym typeface="Alte Haas Grotesk" charset="0"/>
        </a:defRPr>
      </a:lvl5pPr>
      <a:lvl6pPr marL="457200" algn="ctr" rtl="0" fontAlgn="base">
        <a:spcBef>
          <a:spcPct val="0"/>
        </a:spcBef>
        <a:spcAft>
          <a:spcPct val="0"/>
        </a:spcAft>
        <a:defRPr sz="5000">
          <a:solidFill>
            <a:schemeClr val="tx1"/>
          </a:solidFill>
          <a:latin typeface="+mn-lt"/>
          <a:ea typeface="+mn-ea"/>
          <a:sym typeface="Alte Haas Grotesk" charset="0"/>
        </a:defRPr>
      </a:lvl6pPr>
      <a:lvl7pPr marL="914400" algn="ctr" rtl="0" fontAlgn="base">
        <a:spcBef>
          <a:spcPct val="0"/>
        </a:spcBef>
        <a:spcAft>
          <a:spcPct val="0"/>
        </a:spcAft>
        <a:defRPr sz="5000">
          <a:solidFill>
            <a:schemeClr val="tx1"/>
          </a:solidFill>
          <a:latin typeface="+mn-lt"/>
          <a:ea typeface="+mn-ea"/>
          <a:sym typeface="Alte Haas Grotesk" charset="0"/>
        </a:defRPr>
      </a:lvl7pPr>
      <a:lvl8pPr marL="1371600" algn="ctr" rtl="0" fontAlgn="base">
        <a:spcBef>
          <a:spcPct val="0"/>
        </a:spcBef>
        <a:spcAft>
          <a:spcPct val="0"/>
        </a:spcAft>
        <a:defRPr sz="5000">
          <a:solidFill>
            <a:schemeClr val="tx1"/>
          </a:solidFill>
          <a:latin typeface="+mn-lt"/>
          <a:ea typeface="+mn-ea"/>
          <a:sym typeface="Alte Haas Grotesk" charset="0"/>
        </a:defRPr>
      </a:lvl8pPr>
      <a:lvl9pPr marL="1828800" algn="ctr" rtl="0" fontAlgn="base">
        <a:spcBef>
          <a:spcPct val="0"/>
        </a:spcBef>
        <a:spcAft>
          <a:spcPct val="0"/>
        </a:spcAft>
        <a:defRPr sz="5000">
          <a:solidFill>
            <a:schemeClr val="tx1"/>
          </a:solidFill>
          <a:latin typeface="+mn-lt"/>
          <a:ea typeface="+mn-ea"/>
          <a:sym typeface="Alte Haas Grotesk"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E1AB5"/>
        </a:solidFill>
        <a:effectLst/>
      </p:bgPr>
    </p:bg>
    <p:spTree>
      <p:nvGrpSpPr>
        <p:cNvPr id="1" name=""/>
        <p:cNvGrpSpPr/>
        <p:nvPr/>
      </p:nvGrpSpPr>
      <p:grpSpPr>
        <a:xfrm>
          <a:off x="0" y="0"/>
          <a:ext cx="0" cy="0"/>
          <a:chOff x="0" y="0"/>
          <a:chExt cx="0" cy="0"/>
        </a:xfrm>
      </p:grpSpPr>
      <p:sp>
        <p:nvSpPr>
          <p:cNvPr id="8193" name="Rectangle 1"/>
          <p:cNvSpPr>
            <a:spLocks/>
          </p:cNvSpPr>
          <p:nvPr/>
        </p:nvSpPr>
        <p:spPr bwMode="auto">
          <a:xfrm rot="10800000" flipH="1">
            <a:off x="-38100" y="-203200"/>
            <a:ext cx="24460200" cy="14122400"/>
          </a:xfrm>
          <a:prstGeom prst="rect">
            <a:avLst/>
          </a:prstGeom>
          <a:gradFill rotWithShape="0">
            <a:gsLst>
              <a:gs pos="0">
                <a:srgbClr val="EBEBEB"/>
              </a:gs>
              <a:gs pos="100000">
                <a:srgbClr val="FFFFFF"/>
              </a:gs>
            </a:gsLst>
            <a:lin ang="17880000" scaled="1"/>
          </a:gradFill>
          <a:ln w="25400">
            <a:noFill/>
            <a:miter lim="800000"/>
            <a:headEnd/>
            <a:tailEnd/>
          </a:ln>
        </p:spPr>
        <p:txBody>
          <a:bodyPr lIns="0" tIns="0" rIns="0" bIns="0"/>
          <a:lstStyle/>
          <a:p>
            <a:pPr>
              <a:defRPr/>
            </a:pPr>
            <a:endParaRPr lang="en-GB">
              <a:ea typeface="ヒラギノ角ゴ ProN W3" charset="-128"/>
              <a:cs typeface="+mn-cs"/>
            </a:endParaRPr>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ransition/>
  <p:timing>
    <p:tnLst>
      <p:par>
        <p:cTn id="1" dur="indefinite" restart="never" nodeType="tmRoot"/>
      </p:par>
    </p:tnLst>
  </p:timing>
  <p:txStyles>
    <p:titleStyle>
      <a:lvl1pPr algn="l" rtl="0" eaLnBrk="0" fontAlgn="base" hangingPunct="0">
        <a:spcBef>
          <a:spcPct val="0"/>
        </a:spcBef>
        <a:spcAft>
          <a:spcPct val="0"/>
        </a:spcAft>
        <a:defRPr sz="7500">
          <a:solidFill>
            <a:srgbClr val="343434"/>
          </a:solidFill>
          <a:latin typeface="+mj-lt"/>
          <a:ea typeface="+mj-ea"/>
          <a:cs typeface="ヒラギノ角ゴ ProN W3" charset="0"/>
          <a:sym typeface="Alte Haas Grotesk" charset="0"/>
        </a:defRPr>
      </a:lvl1pPr>
      <a:lvl2pPr algn="l" rtl="0" eaLnBrk="0" fontAlgn="base" hangingPunct="0">
        <a:spcBef>
          <a:spcPct val="0"/>
        </a:spcBef>
        <a:spcAft>
          <a:spcPct val="0"/>
        </a:spcAft>
        <a:defRPr sz="7500">
          <a:solidFill>
            <a:srgbClr val="343434"/>
          </a:solidFill>
          <a:latin typeface="Alte Haas Grotesk" charset="0"/>
          <a:ea typeface="ヒラギノ角ゴ ProN W3" charset="-128"/>
          <a:cs typeface="ヒラギノ角ゴ ProN W3" charset="0"/>
          <a:sym typeface="Alte Haas Grotesk" charset="0"/>
        </a:defRPr>
      </a:lvl2pPr>
      <a:lvl3pPr algn="l" rtl="0" eaLnBrk="0" fontAlgn="base" hangingPunct="0">
        <a:spcBef>
          <a:spcPct val="0"/>
        </a:spcBef>
        <a:spcAft>
          <a:spcPct val="0"/>
        </a:spcAft>
        <a:defRPr sz="7500">
          <a:solidFill>
            <a:srgbClr val="343434"/>
          </a:solidFill>
          <a:latin typeface="Alte Haas Grotesk" charset="0"/>
          <a:ea typeface="ヒラギノ角ゴ ProN W3" charset="-128"/>
          <a:cs typeface="ヒラギノ角ゴ ProN W3" charset="0"/>
          <a:sym typeface="Alte Haas Grotesk" charset="0"/>
        </a:defRPr>
      </a:lvl3pPr>
      <a:lvl4pPr algn="l" rtl="0" eaLnBrk="0" fontAlgn="base" hangingPunct="0">
        <a:spcBef>
          <a:spcPct val="0"/>
        </a:spcBef>
        <a:spcAft>
          <a:spcPct val="0"/>
        </a:spcAft>
        <a:defRPr sz="7500">
          <a:solidFill>
            <a:srgbClr val="343434"/>
          </a:solidFill>
          <a:latin typeface="Alte Haas Grotesk" charset="0"/>
          <a:ea typeface="ヒラギノ角ゴ ProN W3" charset="-128"/>
          <a:cs typeface="ヒラギノ角ゴ ProN W3" charset="0"/>
          <a:sym typeface="Alte Haas Grotesk" charset="0"/>
        </a:defRPr>
      </a:lvl4pPr>
      <a:lvl5pPr algn="l" rtl="0" eaLnBrk="0" fontAlgn="base" hangingPunct="0">
        <a:spcBef>
          <a:spcPct val="0"/>
        </a:spcBef>
        <a:spcAft>
          <a:spcPct val="0"/>
        </a:spcAft>
        <a:defRPr sz="7500">
          <a:solidFill>
            <a:srgbClr val="343434"/>
          </a:solidFill>
          <a:latin typeface="Alte Haas Grotesk" charset="0"/>
          <a:ea typeface="ヒラギノ角ゴ ProN W3" charset="-128"/>
          <a:cs typeface="ヒラギノ角ゴ ProN W3" charset="0"/>
          <a:sym typeface="Alte Haas Grotesk" charset="0"/>
        </a:defRPr>
      </a:lvl5pPr>
      <a:lvl6pPr marL="457200" algn="l" rtl="0" fontAlgn="base">
        <a:spcBef>
          <a:spcPct val="0"/>
        </a:spcBef>
        <a:spcAft>
          <a:spcPct val="0"/>
        </a:spcAft>
        <a:defRPr sz="7500">
          <a:solidFill>
            <a:srgbClr val="343434"/>
          </a:solidFill>
          <a:latin typeface="Alte Haas Grotesk" charset="0"/>
          <a:ea typeface="ヒラギノ角ゴ ProN W3" charset="-128"/>
          <a:sym typeface="Alte Haas Grotesk" charset="0"/>
        </a:defRPr>
      </a:lvl6pPr>
      <a:lvl7pPr marL="914400" algn="l" rtl="0" fontAlgn="base">
        <a:spcBef>
          <a:spcPct val="0"/>
        </a:spcBef>
        <a:spcAft>
          <a:spcPct val="0"/>
        </a:spcAft>
        <a:defRPr sz="7500">
          <a:solidFill>
            <a:srgbClr val="343434"/>
          </a:solidFill>
          <a:latin typeface="Alte Haas Grotesk" charset="0"/>
          <a:ea typeface="ヒラギノ角ゴ ProN W3" charset="-128"/>
          <a:sym typeface="Alte Haas Grotesk" charset="0"/>
        </a:defRPr>
      </a:lvl7pPr>
      <a:lvl8pPr marL="1371600" algn="l" rtl="0" fontAlgn="base">
        <a:spcBef>
          <a:spcPct val="0"/>
        </a:spcBef>
        <a:spcAft>
          <a:spcPct val="0"/>
        </a:spcAft>
        <a:defRPr sz="7500">
          <a:solidFill>
            <a:srgbClr val="343434"/>
          </a:solidFill>
          <a:latin typeface="Alte Haas Grotesk" charset="0"/>
          <a:ea typeface="ヒラギノ角ゴ ProN W3" charset="-128"/>
          <a:sym typeface="Alte Haas Grotesk" charset="0"/>
        </a:defRPr>
      </a:lvl8pPr>
      <a:lvl9pPr marL="1828800" algn="l" rtl="0" fontAlgn="base">
        <a:spcBef>
          <a:spcPct val="0"/>
        </a:spcBef>
        <a:spcAft>
          <a:spcPct val="0"/>
        </a:spcAft>
        <a:defRPr sz="7500">
          <a:solidFill>
            <a:srgbClr val="343434"/>
          </a:solidFill>
          <a:latin typeface="Alte Haas Grotesk" charset="0"/>
          <a:ea typeface="ヒラギノ角ゴ ProN W3" charset="-128"/>
          <a:sym typeface="Alte Haas Grotesk" charset="0"/>
        </a:defRPr>
      </a:lvl9pPr>
    </p:titleStyle>
    <p:bodyStyle>
      <a:lvl1pPr algn="ctr" rtl="0" eaLnBrk="0" fontAlgn="base" hangingPunct="0">
        <a:spcBef>
          <a:spcPct val="0"/>
        </a:spcBef>
        <a:spcAft>
          <a:spcPct val="0"/>
        </a:spcAft>
        <a:defRPr sz="5000">
          <a:solidFill>
            <a:schemeClr val="tx1"/>
          </a:solidFill>
          <a:latin typeface="+mn-lt"/>
          <a:ea typeface="+mn-ea"/>
          <a:cs typeface="ヒラギノ角ゴ ProN W3" charset="0"/>
          <a:sym typeface="Alte Haas Grotesk" charset="0"/>
        </a:defRPr>
      </a:lvl1pPr>
      <a:lvl2pPr algn="ctr" rtl="0" eaLnBrk="0" fontAlgn="base" hangingPunct="0">
        <a:spcBef>
          <a:spcPct val="0"/>
        </a:spcBef>
        <a:spcAft>
          <a:spcPct val="0"/>
        </a:spcAft>
        <a:defRPr sz="5000">
          <a:solidFill>
            <a:schemeClr val="tx1"/>
          </a:solidFill>
          <a:latin typeface="+mn-lt"/>
          <a:ea typeface="+mn-ea"/>
          <a:cs typeface="ヒラギノ角ゴ ProN W3" charset="0"/>
          <a:sym typeface="Alte Haas Grotesk" charset="0"/>
        </a:defRPr>
      </a:lvl2pPr>
      <a:lvl3pPr algn="ctr" rtl="0" eaLnBrk="0" fontAlgn="base" hangingPunct="0">
        <a:spcBef>
          <a:spcPct val="0"/>
        </a:spcBef>
        <a:spcAft>
          <a:spcPct val="0"/>
        </a:spcAft>
        <a:defRPr sz="5000">
          <a:solidFill>
            <a:schemeClr val="tx1"/>
          </a:solidFill>
          <a:latin typeface="+mn-lt"/>
          <a:ea typeface="+mn-ea"/>
          <a:cs typeface="ヒラギノ角ゴ ProN W3" charset="0"/>
          <a:sym typeface="Alte Haas Grotesk" charset="0"/>
        </a:defRPr>
      </a:lvl3pPr>
      <a:lvl4pPr algn="ctr" rtl="0" eaLnBrk="0" fontAlgn="base" hangingPunct="0">
        <a:spcBef>
          <a:spcPct val="0"/>
        </a:spcBef>
        <a:spcAft>
          <a:spcPct val="0"/>
        </a:spcAft>
        <a:defRPr sz="5000">
          <a:solidFill>
            <a:schemeClr val="tx1"/>
          </a:solidFill>
          <a:latin typeface="+mn-lt"/>
          <a:ea typeface="+mn-ea"/>
          <a:cs typeface="ヒラギノ角ゴ ProN W3" charset="0"/>
          <a:sym typeface="Alte Haas Grotesk" charset="0"/>
        </a:defRPr>
      </a:lvl4pPr>
      <a:lvl5pPr algn="ctr" rtl="0" eaLnBrk="0" fontAlgn="base" hangingPunct="0">
        <a:spcBef>
          <a:spcPct val="0"/>
        </a:spcBef>
        <a:spcAft>
          <a:spcPct val="0"/>
        </a:spcAft>
        <a:defRPr sz="5000">
          <a:solidFill>
            <a:schemeClr val="tx1"/>
          </a:solidFill>
          <a:latin typeface="+mn-lt"/>
          <a:ea typeface="+mn-ea"/>
          <a:cs typeface="ヒラギノ角ゴ ProN W3" charset="0"/>
          <a:sym typeface="Alte Haas Grotesk" charset="0"/>
        </a:defRPr>
      </a:lvl5pPr>
      <a:lvl6pPr marL="457200" algn="ctr" rtl="0" fontAlgn="base">
        <a:spcBef>
          <a:spcPct val="0"/>
        </a:spcBef>
        <a:spcAft>
          <a:spcPct val="0"/>
        </a:spcAft>
        <a:defRPr sz="5000">
          <a:solidFill>
            <a:schemeClr val="tx1"/>
          </a:solidFill>
          <a:latin typeface="+mn-lt"/>
          <a:ea typeface="+mn-ea"/>
          <a:sym typeface="Alte Haas Grotesk" charset="0"/>
        </a:defRPr>
      </a:lvl6pPr>
      <a:lvl7pPr marL="914400" algn="ctr" rtl="0" fontAlgn="base">
        <a:spcBef>
          <a:spcPct val="0"/>
        </a:spcBef>
        <a:spcAft>
          <a:spcPct val="0"/>
        </a:spcAft>
        <a:defRPr sz="5000">
          <a:solidFill>
            <a:schemeClr val="tx1"/>
          </a:solidFill>
          <a:latin typeface="+mn-lt"/>
          <a:ea typeface="+mn-ea"/>
          <a:sym typeface="Alte Haas Grotesk" charset="0"/>
        </a:defRPr>
      </a:lvl7pPr>
      <a:lvl8pPr marL="1371600" algn="ctr" rtl="0" fontAlgn="base">
        <a:spcBef>
          <a:spcPct val="0"/>
        </a:spcBef>
        <a:spcAft>
          <a:spcPct val="0"/>
        </a:spcAft>
        <a:defRPr sz="5000">
          <a:solidFill>
            <a:schemeClr val="tx1"/>
          </a:solidFill>
          <a:latin typeface="+mn-lt"/>
          <a:ea typeface="+mn-ea"/>
          <a:sym typeface="Alte Haas Grotesk" charset="0"/>
        </a:defRPr>
      </a:lvl8pPr>
      <a:lvl9pPr marL="1828800" algn="ctr" rtl="0" fontAlgn="base">
        <a:spcBef>
          <a:spcPct val="0"/>
        </a:spcBef>
        <a:spcAft>
          <a:spcPct val="0"/>
        </a:spcAft>
        <a:defRPr sz="5000">
          <a:solidFill>
            <a:schemeClr val="tx1"/>
          </a:solidFill>
          <a:latin typeface="+mn-lt"/>
          <a:ea typeface="+mn-ea"/>
          <a:sym typeface="Alte Haas Grotesk"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8.xml"/><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18.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4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0.xml"/><Relationship Id="rId1" Type="http://schemas.openxmlformats.org/officeDocument/2006/relationships/slideLayout" Target="../slideLayouts/slideLayout18.xml"/><Relationship Id="rId5" Type="http://schemas.openxmlformats.org/officeDocument/2006/relationships/image" Target="../media/image87.jpg"/><Relationship Id="rId4" Type="http://schemas.openxmlformats.org/officeDocument/2006/relationships/image" Target="../media/image86.jpg"/></Relationships>
</file>

<file path=ppt/slides/_rels/slide5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E79"/>
        </a:solidFill>
        <a:effectLst/>
      </p:bgPr>
    </p:bg>
    <p:spTree>
      <p:nvGrpSpPr>
        <p:cNvPr id="1" name=""/>
        <p:cNvGrpSpPr/>
        <p:nvPr/>
      </p:nvGrpSpPr>
      <p:grpSpPr>
        <a:xfrm>
          <a:off x="0" y="0"/>
          <a:ext cx="0" cy="0"/>
          <a:chOff x="0" y="0"/>
          <a:chExt cx="0" cy="0"/>
        </a:xfrm>
      </p:grpSpPr>
      <p:pic>
        <p:nvPicPr>
          <p:cNvPr id="2" name="Picture 1" descr="PM Logo White Transparent (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64100"/>
            <a:ext cx="24384000" cy="3966366"/>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8872" y="2105472"/>
            <a:ext cx="20781522" cy="6247864"/>
          </a:xfrm>
          <a:prstGeom prst="rect">
            <a:avLst/>
          </a:prstGeom>
          <a:noFill/>
        </p:spPr>
        <p:txBody>
          <a:bodyPr wrap="none" rtlCol="0">
            <a:spAutoFit/>
          </a:bodyPr>
          <a:lstStyle/>
          <a:p>
            <a:r>
              <a:rPr lang="en-GB" sz="20000" dirty="0" smtClean="0">
                <a:solidFill>
                  <a:schemeClr val="accent1"/>
                </a:solidFill>
              </a:rPr>
              <a:t>CONTROL </a:t>
            </a:r>
            <a:endParaRPr lang="en-GB" sz="20000" dirty="0" smtClean="0">
              <a:solidFill>
                <a:schemeClr val="accent1"/>
              </a:solidFill>
            </a:endParaRPr>
          </a:p>
          <a:p>
            <a:r>
              <a:rPr lang="en-GB" sz="20000" dirty="0" smtClean="0">
                <a:solidFill>
                  <a:schemeClr val="accent1"/>
                </a:solidFill>
              </a:rPr>
              <a:t>OF </a:t>
            </a:r>
            <a:r>
              <a:rPr lang="en-GB" sz="20000" dirty="0" smtClean="0">
                <a:solidFill>
                  <a:schemeClr val="accent1"/>
                </a:solidFill>
              </a:rPr>
              <a:t>RESOURCES</a:t>
            </a:r>
            <a:endParaRPr lang="en-GB" sz="20000" dirty="0">
              <a:solidFill>
                <a:schemeClr val="accent1"/>
              </a:solidFill>
            </a:endParaRPr>
          </a:p>
        </p:txBody>
      </p:sp>
    </p:spTree>
    <p:extLst>
      <p:ext uri="{BB962C8B-B14F-4D97-AF65-F5344CB8AC3E}">
        <p14:creationId xmlns:p14="http://schemas.microsoft.com/office/powerpoint/2010/main" val="92617260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12480" y="9167978"/>
            <a:ext cx="7391639" cy="3170099"/>
          </a:xfrm>
          <a:prstGeom prst="rect">
            <a:avLst/>
          </a:prstGeom>
          <a:noFill/>
        </p:spPr>
        <p:txBody>
          <a:bodyPr wrap="none" rtlCol="0">
            <a:spAutoFit/>
          </a:bodyPr>
          <a:lstStyle/>
          <a:p>
            <a:r>
              <a:rPr lang="en-GB" sz="20000" dirty="0" smtClean="0">
                <a:solidFill>
                  <a:schemeClr val="accent5"/>
                </a:solidFill>
              </a:rPr>
              <a:t>LAND</a:t>
            </a:r>
            <a:endParaRPr lang="en-GB" sz="20000" dirty="0">
              <a:solidFill>
                <a:schemeClr val="accent5"/>
              </a:solidFill>
            </a:endParaRPr>
          </a:p>
        </p:txBody>
      </p:sp>
      <p:sp>
        <p:nvSpPr>
          <p:cNvPr id="3" name="TextBox 2"/>
          <p:cNvSpPr txBox="1"/>
          <p:nvPr/>
        </p:nvSpPr>
        <p:spPr>
          <a:xfrm>
            <a:off x="650365" y="9167979"/>
            <a:ext cx="11214801" cy="3170099"/>
          </a:xfrm>
          <a:prstGeom prst="rect">
            <a:avLst/>
          </a:prstGeom>
          <a:noFill/>
        </p:spPr>
        <p:txBody>
          <a:bodyPr wrap="none" rtlCol="0">
            <a:spAutoFit/>
          </a:bodyPr>
          <a:lstStyle/>
          <a:p>
            <a:r>
              <a:rPr lang="en-GB" sz="20000" dirty="0" smtClean="0">
                <a:solidFill>
                  <a:schemeClr val="accent5"/>
                </a:solidFill>
              </a:rPr>
              <a:t>LABOUR</a:t>
            </a:r>
            <a:endParaRPr lang="en-GB" sz="20000" dirty="0">
              <a:solidFill>
                <a:schemeClr val="accent5"/>
              </a:solidFill>
            </a:endParaRPr>
          </a:p>
        </p:txBody>
      </p:sp>
      <p:sp>
        <p:nvSpPr>
          <p:cNvPr id="4" name="TextBox 3"/>
          <p:cNvSpPr txBox="1"/>
          <p:nvPr/>
        </p:nvSpPr>
        <p:spPr>
          <a:xfrm>
            <a:off x="6935416" y="946747"/>
            <a:ext cx="11276165" cy="3170099"/>
          </a:xfrm>
          <a:prstGeom prst="rect">
            <a:avLst/>
          </a:prstGeom>
          <a:noFill/>
        </p:spPr>
        <p:txBody>
          <a:bodyPr wrap="none" rtlCol="0">
            <a:spAutoFit/>
          </a:bodyPr>
          <a:lstStyle/>
          <a:p>
            <a:r>
              <a:rPr lang="en-GB" sz="20000" dirty="0" smtClean="0">
                <a:solidFill>
                  <a:schemeClr val="accent5"/>
                </a:solidFill>
              </a:rPr>
              <a:t>CAPITAL</a:t>
            </a:r>
            <a:endParaRPr lang="en-GB" sz="20000" dirty="0">
              <a:solidFill>
                <a:schemeClr val="accent5"/>
              </a:solidFill>
            </a:endParaRPr>
          </a:p>
        </p:txBody>
      </p:sp>
      <p:sp>
        <p:nvSpPr>
          <p:cNvPr id="5" name="Isosceles Triangle 4"/>
          <p:cNvSpPr/>
          <p:nvPr/>
        </p:nvSpPr>
        <p:spPr bwMode="auto">
          <a:xfrm>
            <a:off x="10953318" y="5377510"/>
            <a:ext cx="3240360" cy="2736304"/>
          </a:xfrm>
          <a:prstGeom prst="triangle">
            <a:avLst/>
          </a:prstGeom>
          <a:solidFill>
            <a:schemeClr val="accent1"/>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5800" b="0" i="0" u="none" strike="noStrike" cap="none" normalizeH="0" baseline="0" smtClean="0">
              <a:ln>
                <a:noFill/>
              </a:ln>
              <a:solidFill>
                <a:schemeClr val="accent5"/>
              </a:solidFill>
              <a:effectLst/>
              <a:latin typeface="Gill Sans" charset="0"/>
              <a:ea typeface="ヒラギノ角ゴ ProN W3" charset="-128"/>
              <a:sym typeface="Gill Sans" charset="0"/>
            </a:endParaRPr>
          </a:p>
        </p:txBody>
      </p:sp>
    </p:spTree>
    <p:extLst>
      <p:ext uri="{BB962C8B-B14F-4D97-AF65-F5344CB8AC3E}">
        <p14:creationId xmlns:p14="http://schemas.microsoft.com/office/powerpoint/2010/main" val="50150432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p:cNvSpPr>
          <p:nvPr/>
        </p:nvSpPr>
        <p:spPr bwMode="auto">
          <a:xfrm>
            <a:off x="908050" y="5175250"/>
            <a:ext cx="13156158" cy="5245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80000"/>
              </a:lnSpc>
            </a:pPr>
            <a:r>
              <a:rPr lang="en-US" sz="24500" dirty="0" smtClean="0">
                <a:solidFill>
                  <a:srgbClr val="FFFFFF"/>
                </a:solidFill>
              </a:rPr>
              <a:t>money?</a:t>
            </a:r>
            <a:r>
              <a:rPr lang="en-US" sz="15300" dirty="0" smtClean="0">
                <a:solidFill>
                  <a:srgbClr val="FFFFFF"/>
                </a:solidFill>
              </a:rPr>
              <a:t> </a:t>
            </a:r>
            <a:endParaRPr lang="en-US" sz="15300" dirty="0">
              <a:solidFill>
                <a:srgbClr val="FFFFFF"/>
              </a:solidFill>
            </a:endParaRPr>
          </a:p>
        </p:txBody>
      </p:sp>
      <p:sp>
        <p:nvSpPr>
          <p:cNvPr id="21507" name="Rectangle 2"/>
          <p:cNvSpPr>
            <a:spLocks/>
          </p:cNvSpPr>
          <p:nvPr/>
        </p:nvSpPr>
        <p:spPr bwMode="auto">
          <a:xfrm>
            <a:off x="908050" y="3473624"/>
            <a:ext cx="14056320" cy="231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80000"/>
              </a:lnSpc>
            </a:pPr>
            <a:r>
              <a:rPr lang="en-US" sz="15000" dirty="0" smtClean="0">
                <a:solidFill>
                  <a:srgbClr val="FFFFFF"/>
                </a:solidFill>
              </a:rPr>
              <a:t>Who controls</a:t>
            </a:r>
            <a:endParaRPr lang="en-US" sz="15000" dirty="0">
              <a:solidFill>
                <a:srgbClr val="FFFFFF"/>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416" y="-3727176"/>
            <a:ext cx="25274808" cy="18956106"/>
          </a:xfrm>
          <a:prstGeom prst="rect">
            <a:avLst/>
          </a:prstGeom>
        </p:spPr>
      </p:pic>
      <p:sp>
        <p:nvSpPr>
          <p:cNvPr id="5" name="TextBox 4"/>
          <p:cNvSpPr txBox="1"/>
          <p:nvPr/>
        </p:nvSpPr>
        <p:spPr>
          <a:xfrm>
            <a:off x="14148" y="10818440"/>
            <a:ext cx="14287450" cy="984885"/>
          </a:xfrm>
          <a:prstGeom prst="rect">
            <a:avLst/>
          </a:prstGeom>
          <a:noFill/>
        </p:spPr>
        <p:txBody>
          <a:bodyPr wrap="square" rtlCol="0">
            <a:spAutoFit/>
          </a:bodyPr>
          <a:lstStyle/>
          <a:p>
            <a:r>
              <a:rPr lang="en-GB" dirty="0" smtClean="0"/>
              <a:t>‘The fish is the last to know water’</a:t>
            </a:r>
            <a:endParaRPr lang="en-GB" dirty="0"/>
          </a:p>
        </p:txBody>
      </p:sp>
    </p:spTree>
    <p:extLst>
      <p:ext uri="{BB962C8B-B14F-4D97-AF65-F5344CB8AC3E}">
        <p14:creationId xmlns:p14="http://schemas.microsoft.com/office/powerpoint/2010/main" val="368011587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253" y="-1926976"/>
            <a:ext cx="26316592" cy="18290032"/>
          </a:xfrm>
          <a:prstGeom prst="rect">
            <a:avLst/>
          </a:prstGeom>
        </p:spPr>
      </p:pic>
    </p:spTree>
    <p:extLst>
      <p:ext uri="{BB962C8B-B14F-4D97-AF65-F5344CB8AC3E}">
        <p14:creationId xmlns:p14="http://schemas.microsoft.com/office/powerpoint/2010/main" val="123687129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638000" cy="16425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0483" name="Rectangle 2"/>
          <p:cNvSpPr>
            <a:spLocks/>
          </p:cNvSpPr>
          <p:nvPr/>
        </p:nvSpPr>
        <p:spPr bwMode="auto">
          <a:xfrm>
            <a:off x="-2844800" y="9410700"/>
            <a:ext cx="27889200" cy="2794000"/>
          </a:xfrm>
          <a:prstGeom prst="rect">
            <a:avLst/>
          </a:prstGeom>
          <a:solidFill>
            <a:schemeClr val="accent1">
              <a:alpha val="38823"/>
            </a:schemeClr>
          </a:solidFill>
          <a:ln w="25400">
            <a:solidFill>
              <a:schemeClr val="tx1"/>
            </a:solidFill>
            <a:miter lim="800000"/>
            <a:headEnd/>
            <a:tailEnd/>
          </a:ln>
        </p:spPr>
        <p:txBody>
          <a:bodyPr lIns="0" tIns="0" rIns="0" bIns="0"/>
          <a:lstStyle/>
          <a:p>
            <a:endParaRPr lang="en-GB"/>
          </a:p>
        </p:txBody>
      </p:sp>
      <p:sp>
        <p:nvSpPr>
          <p:cNvPr id="20484" name="Rectangle 3"/>
          <p:cNvSpPr>
            <a:spLocks/>
          </p:cNvSpPr>
          <p:nvPr/>
        </p:nvSpPr>
        <p:spPr bwMode="auto">
          <a:xfrm>
            <a:off x="1168400" y="9588500"/>
            <a:ext cx="21958300" cy="231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80000"/>
              </a:lnSpc>
            </a:pPr>
            <a:r>
              <a:rPr lang="en-US" sz="15000">
                <a:solidFill>
                  <a:srgbClr val="FFFFFF"/>
                </a:solidFill>
              </a:rPr>
              <a:t>we need some money...</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bwMode="auto">
          <a:xfrm>
            <a:off x="0" y="549275"/>
            <a:ext cx="21945600" cy="2286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217709" tIns="108855" rIns="217709" bIns="108855" numCol="1" anchor="t" anchorCtr="0" compatLnSpc="1">
            <a:prstTxWarp prst="textNoShape">
              <a:avLst/>
            </a:prstTxWarp>
          </a:bodyPr>
          <a:lstStyle/>
          <a:p>
            <a:r>
              <a:rPr lang="en-GB" sz="9500">
                <a:latin typeface="Arial Rounded MT Bold" charset="0"/>
                <a:ea typeface="ヒラギノ角ゴ ProN W3" charset="0"/>
                <a:sym typeface="Arial Rounded MT Bold" charset="0"/>
              </a:rPr>
              <a:t>How people </a:t>
            </a:r>
            <a:r>
              <a:rPr lang="en-GB" sz="9500" i="1">
                <a:latin typeface="Arial Rounded MT Bold" charset="0"/>
                <a:ea typeface="ヒラギノ角ゴ ProN W3" charset="0"/>
                <a:sym typeface="Arial Rounded MT Bold" charset="0"/>
              </a:rPr>
              <a:t>think</a:t>
            </a:r>
            <a:r>
              <a:rPr lang="en-GB" sz="9500">
                <a:latin typeface="Arial Rounded MT Bold" charset="0"/>
                <a:ea typeface="ヒラギノ角ゴ ProN W3" charset="0"/>
                <a:sym typeface="Arial Rounded MT Bold" charset="0"/>
              </a:rPr>
              <a:t> money works…</a:t>
            </a:r>
            <a:endParaRPr lang="en-US" sz="9500">
              <a:latin typeface="Arial Rounded MT Bold" charset="0"/>
              <a:ea typeface="ヒラギノ角ゴ ProN W3" charset="0"/>
              <a:sym typeface="Arial Rounded MT Bold" charset="0"/>
            </a:endParaRPr>
          </a:p>
        </p:txBody>
      </p:sp>
      <p:pic>
        <p:nvPicPr>
          <p:cNvPr id="225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2393950"/>
            <a:ext cx="11737975" cy="10799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217709" tIns="108855" rIns="217709" bIns="108855" numCol="1" anchor="t" anchorCtr="0" compatLnSpc="1">
            <a:prstTxWarp prst="textNoShape">
              <a:avLst/>
            </a:prstTxWarp>
          </a:bodyPr>
          <a:lstStyle/>
          <a:p>
            <a:r>
              <a:rPr lang="en-GB" sz="9500" dirty="0">
                <a:solidFill>
                  <a:schemeClr val="accent1"/>
                </a:solidFill>
                <a:latin typeface="Arial Rounded MT Bold" charset="0"/>
                <a:ea typeface="ヒラギノ角ゴ ProN W3" charset="0"/>
                <a:sym typeface="Arial Rounded MT Bold" charset="0"/>
              </a:rPr>
              <a:t>In the real world there are two kinds of money:</a:t>
            </a:r>
            <a:endParaRPr lang="en-US" sz="9500" dirty="0">
              <a:solidFill>
                <a:schemeClr val="accent1"/>
              </a:solidFill>
              <a:latin typeface="Arial Rounded MT Bold" charset="0"/>
              <a:ea typeface="ヒラギノ角ゴ ProN W3" charset="0"/>
              <a:sym typeface="Arial Rounded MT Bold" charset="0"/>
            </a:endParaRPr>
          </a:p>
        </p:txBody>
      </p:sp>
      <p:sp>
        <p:nvSpPr>
          <p:cNvPr id="23555" name="Rectangle 3"/>
          <p:cNvSpPr>
            <a:spLocks noGrp="1" noChangeArrowheads="1"/>
          </p:cNvSpPr>
          <p:nvPr>
            <p:ph idx="1"/>
          </p:nvPr>
        </p:nvSpPr>
        <p:spPr bwMode="auto">
          <a:xfrm>
            <a:off x="1224558" y="6497960"/>
            <a:ext cx="21945600" cy="51689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217709" tIns="108855" rIns="217709" bIns="108855" numCol="1" anchor="t" anchorCtr="0" compatLnSpc="1">
            <a:prstTxWarp prst="textNoShape">
              <a:avLst/>
            </a:prstTxWarp>
          </a:bodyPr>
          <a:lstStyle/>
          <a:p>
            <a:r>
              <a:rPr lang="en-GB" sz="10500" dirty="0">
                <a:solidFill>
                  <a:schemeClr val="accent1"/>
                </a:solidFill>
                <a:latin typeface="Arial Rounded MT Bold" charset="0"/>
                <a:ea typeface="ヒラギノ角ゴ ProN W3" charset="0"/>
                <a:sym typeface="Arial Rounded MT Bold" charset="0"/>
              </a:rPr>
              <a:t>Everlasting </a:t>
            </a:r>
            <a:r>
              <a:rPr lang="en-GB" sz="10500" dirty="0" smtClean="0">
                <a:solidFill>
                  <a:schemeClr val="accent1"/>
                </a:solidFill>
                <a:latin typeface="Arial Rounded MT Bold" charset="0"/>
                <a:ea typeface="ヒラギノ角ゴ ProN W3" charset="0"/>
                <a:sym typeface="Arial Rounded MT Bold" charset="0"/>
              </a:rPr>
              <a:t>money</a:t>
            </a:r>
            <a:endParaRPr lang="en-GB" sz="10500" dirty="0">
              <a:solidFill>
                <a:schemeClr val="accent1"/>
              </a:solidFill>
              <a:latin typeface="Arial Rounded MT Bold" charset="0"/>
              <a:ea typeface="ヒラギノ角ゴ ProN W3" charset="0"/>
              <a:sym typeface="Arial Rounded MT Bold" charset="0"/>
            </a:endParaRPr>
          </a:p>
          <a:p>
            <a:r>
              <a:rPr lang="en-GB" sz="10500" dirty="0">
                <a:solidFill>
                  <a:schemeClr val="accent1"/>
                </a:solidFill>
                <a:latin typeface="Arial Rounded MT Bold" charset="0"/>
                <a:ea typeface="ヒラギノ角ゴ ProN W3" charset="0"/>
                <a:sym typeface="Arial Rounded MT Bold" charset="0"/>
              </a:rPr>
              <a:t>Spendable IOUs </a:t>
            </a:r>
            <a:endParaRPr lang="en-US" sz="10500" dirty="0">
              <a:solidFill>
                <a:schemeClr val="accent1"/>
              </a:solidFill>
              <a:latin typeface="Arial Rounded MT Bold" charset="0"/>
              <a:ea typeface="ヒラギノ角ゴ ProN W3" charset="0"/>
              <a:sym typeface="Arial Rounded MT Bold"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1"/>
          <p:cNvPicPr>
            <a:picLocks noChangeAspect="1" noChangeArrowheads="1"/>
          </p:cNvPicPr>
          <p:nvPr/>
        </p:nvPicPr>
        <p:blipFill>
          <a:blip r:embed="rId3"/>
          <a:srcRect/>
          <a:stretch>
            <a:fillRect/>
          </a:stretch>
        </p:blipFill>
        <p:spPr bwMode="auto">
          <a:xfrm rot="-21716">
            <a:off x="2700338" y="1787525"/>
            <a:ext cx="18984912" cy="10137775"/>
          </a:xfrm>
          <a:prstGeom prst="rect">
            <a:avLst/>
          </a:prstGeom>
          <a:noFill/>
          <a:ln w="12700">
            <a:noFill/>
            <a:miter lim="800000"/>
            <a:headEnd/>
            <a:tailEnd/>
          </a:ln>
          <a:effectLst>
            <a:outerShdw algn="ctr" rotWithShape="0">
              <a:schemeClr val="bg2">
                <a:alpha val="95000"/>
              </a:schemeClr>
            </a:outerShdw>
          </a:effectLst>
        </p:spPr>
      </p:pic>
      <p:pic>
        <p:nvPicPr>
          <p:cNvPr id="60418"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4700" y="3549650"/>
            <a:ext cx="7886700" cy="50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wipe(left)">
                                      <p:cBhvr>
                                        <p:cTn id="7" dur="500"/>
                                        <p:tgtEl>
                                          <p:spTgt spid="60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reeform 1"/>
          <p:cNvSpPr>
            <a:spLocks/>
          </p:cNvSpPr>
          <p:nvPr/>
        </p:nvSpPr>
        <p:spPr bwMode="auto">
          <a:xfrm>
            <a:off x="15684500" y="-50800"/>
            <a:ext cx="3917950" cy="8559800"/>
          </a:xfrm>
          <a:custGeom>
            <a:avLst/>
            <a:gdLst>
              <a:gd name="T0" fmla="*/ 2147483647 w 19825"/>
              <a:gd name="T1" fmla="*/ 0 h 21573"/>
              <a:gd name="T2" fmla="*/ 2147483647 w 19825"/>
              <a:gd name="T3" fmla="*/ 2147483647 h 21573"/>
              <a:gd name="T4" fmla="*/ 0 w 19825"/>
              <a:gd name="T5" fmla="*/ 2147483647 h 21573"/>
              <a:gd name="T6" fmla="*/ 0 60000 65536"/>
              <a:gd name="T7" fmla="*/ 0 60000 65536"/>
              <a:gd name="T8" fmla="*/ 0 60000 65536"/>
              <a:gd name="T9" fmla="*/ 0 w 19825"/>
              <a:gd name="T10" fmla="*/ 0 h 21573"/>
              <a:gd name="T11" fmla="*/ 19825 w 19825"/>
              <a:gd name="T12" fmla="*/ 21573 h 21573"/>
            </a:gdLst>
            <a:ahLst/>
            <a:cxnLst>
              <a:cxn ang="T6">
                <a:pos x="T0" y="T1"/>
              </a:cxn>
              <a:cxn ang="T7">
                <a:pos x="T2" y="T3"/>
              </a:cxn>
              <a:cxn ang="T8">
                <a:pos x="T4" y="T5"/>
              </a:cxn>
            </a:cxnLst>
            <a:rect l="T9" t="T10" r="T11" b="T12"/>
            <a:pathLst>
              <a:path w="19825" h="21573">
                <a:moveTo>
                  <a:pt x="19788" y="0"/>
                </a:moveTo>
                <a:lnTo>
                  <a:pt x="19788" y="18116"/>
                </a:lnTo>
                <a:cubicBezTo>
                  <a:pt x="19788" y="18116"/>
                  <a:pt x="21600" y="21600"/>
                  <a:pt x="0" y="21573"/>
                </a:cubicBezTo>
              </a:path>
            </a:pathLst>
          </a:custGeom>
          <a:noFill/>
          <a:ln w="419100" cap="flat">
            <a:solidFill>
              <a:srgbClr val="FFFFFF"/>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endParaRPr lang="en-US"/>
          </a:p>
        </p:txBody>
      </p:sp>
      <p:grpSp>
        <p:nvGrpSpPr>
          <p:cNvPr id="2" name="Group 4"/>
          <p:cNvGrpSpPr>
            <a:grpSpLocks/>
          </p:cNvGrpSpPr>
          <p:nvPr/>
        </p:nvGrpSpPr>
        <p:grpSpPr bwMode="auto">
          <a:xfrm>
            <a:off x="18389600" y="2870200"/>
            <a:ext cx="2641600" cy="2641600"/>
            <a:chOff x="0" y="0"/>
            <a:chExt cx="1664" cy="1664"/>
          </a:xfrm>
        </p:grpSpPr>
        <p:sp>
          <p:nvSpPr>
            <p:cNvPr id="25615" name="Oval 2"/>
            <p:cNvSpPr>
              <a:spLocks/>
            </p:cNvSpPr>
            <p:nvPr/>
          </p:nvSpPr>
          <p:spPr bwMode="auto">
            <a:xfrm>
              <a:off x="0" y="0"/>
              <a:ext cx="1664" cy="1664"/>
            </a:xfrm>
            <a:prstGeom prst="ellipse">
              <a:avLst/>
            </a:prstGeom>
            <a:solidFill>
              <a:schemeClr val="accent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lIns="0" tIns="0" rIns="0" bIns="0"/>
            <a:lstStyle/>
            <a:p>
              <a:endParaRPr lang="en-GB"/>
            </a:p>
          </p:txBody>
        </p:sp>
        <p:sp>
          <p:nvSpPr>
            <p:cNvPr id="25616" name="Rectangle 3"/>
            <p:cNvSpPr>
              <a:spLocks/>
            </p:cNvSpPr>
            <p:nvPr/>
          </p:nvSpPr>
          <p:spPr bwMode="auto">
            <a:xfrm>
              <a:off x="297" y="383"/>
              <a:ext cx="1065" cy="8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9100" dirty="0">
                  <a:solidFill>
                    <a:schemeClr val="tx1"/>
                  </a:solidFill>
                </a:rPr>
                <a:t>3%</a:t>
              </a:r>
            </a:p>
          </p:txBody>
        </p:sp>
      </p:grpSp>
      <p:grpSp>
        <p:nvGrpSpPr>
          <p:cNvPr id="3" name="Group 13"/>
          <p:cNvGrpSpPr>
            <a:grpSpLocks/>
          </p:cNvGrpSpPr>
          <p:nvPr/>
        </p:nvGrpSpPr>
        <p:grpSpPr bwMode="auto">
          <a:xfrm>
            <a:off x="3111500" y="-303213"/>
            <a:ext cx="9525000" cy="11123613"/>
            <a:chOff x="0" y="0"/>
            <a:chExt cx="6000" cy="7007"/>
          </a:xfrm>
        </p:grpSpPr>
        <p:grpSp>
          <p:nvGrpSpPr>
            <p:cNvPr id="25607" name="Group 10"/>
            <p:cNvGrpSpPr>
              <a:grpSpLocks/>
            </p:cNvGrpSpPr>
            <p:nvPr/>
          </p:nvGrpSpPr>
          <p:grpSpPr bwMode="auto">
            <a:xfrm>
              <a:off x="1240" y="0"/>
              <a:ext cx="4760" cy="7007"/>
              <a:chOff x="0" y="0"/>
              <a:chExt cx="4760" cy="7007"/>
            </a:xfrm>
          </p:grpSpPr>
          <p:grpSp>
            <p:nvGrpSpPr>
              <p:cNvPr id="25610" name="Group 8"/>
              <p:cNvGrpSpPr>
                <a:grpSpLocks/>
              </p:cNvGrpSpPr>
              <p:nvPr/>
            </p:nvGrpSpPr>
            <p:grpSpPr bwMode="auto">
              <a:xfrm>
                <a:off x="0" y="0"/>
                <a:ext cx="3423" cy="6277"/>
                <a:chOff x="0" y="0"/>
                <a:chExt cx="3423" cy="6277"/>
              </a:xfrm>
            </p:grpSpPr>
            <p:sp>
              <p:nvSpPr>
                <p:cNvPr id="25612" name="Freeform 5"/>
                <p:cNvSpPr>
                  <a:spLocks/>
                </p:cNvSpPr>
                <p:nvPr/>
              </p:nvSpPr>
              <p:spPr bwMode="auto">
                <a:xfrm flipH="1">
                  <a:off x="0" y="152"/>
                  <a:ext cx="2468" cy="5710"/>
                </a:xfrm>
                <a:custGeom>
                  <a:avLst/>
                  <a:gdLst>
                    <a:gd name="T0" fmla="*/ 1 w 19825"/>
                    <a:gd name="T1" fmla="*/ 0 h 21573"/>
                    <a:gd name="T2" fmla="*/ 1 w 19825"/>
                    <a:gd name="T3" fmla="*/ 24 h 21573"/>
                    <a:gd name="T4" fmla="*/ 0 w 19825"/>
                    <a:gd name="T5" fmla="*/ 28 h 21573"/>
                    <a:gd name="T6" fmla="*/ 0 60000 65536"/>
                    <a:gd name="T7" fmla="*/ 0 60000 65536"/>
                    <a:gd name="T8" fmla="*/ 0 60000 65536"/>
                    <a:gd name="T9" fmla="*/ 0 w 19825"/>
                    <a:gd name="T10" fmla="*/ 0 h 21573"/>
                    <a:gd name="T11" fmla="*/ 19825 w 19825"/>
                    <a:gd name="T12" fmla="*/ 21573 h 21573"/>
                  </a:gdLst>
                  <a:ahLst/>
                  <a:cxnLst>
                    <a:cxn ang="T6">
                      <a:pos x="T0" y="T1"/>
                    </a:cxn>
                    <a:cxn ang="T7">
                      <a:pos x="T2" y="T3"/>
                    </a:cxn>
                    <a:cxn ang="T8">
                      <a:pos x="T4" y="T5"/>
                    </a:cxn>
                  </a:cxnLst>
                  <a:rect l="T9" t="T10" r="T11" b="T12"/>
                  <a:pathLst>
                    <a:path w="19825" h="21573">
                      <a:moveTo>
                        <a:pt x="19788" y="0"/>
                      </a:moveTo>
                      <a:lnTo>
                        <a:pt x="19788" y="18116"/>
                      </a:lnTo>
                      <a:cubicBezTo>
                        <a:pt x="19788" y="18116"/>
                        <a:pt x="21600" y="21600"/>
                        <a:pt x="0" y="21573"/>
                      </a:cubicBezTo>
                    </a:path>
                  </a:pathLst>
                </a:custGeom>
                <a:noFill/>
                <a:ln w="1270000" cap="flat">
                  <a:solidFill>
                    <a:srgbClr val="FFFFFF"/>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endParaRPr lang="en-US"/>
                </a:p>
              </p:txBody>
            </p:sp>
            <p:sp>
              <p:nvSpPr>
                <p:cNvPr id="25613" name="Freeform 6"/>
                <p:cNvSpPr>
                  <a:spLocks/>
                </p:cNvSpPr>
                <p:nvPr/>
              </p:nvSpPr>
              <p:spPr bwMode="auto">
                <a:xfrm flipH="1">
                  <a:off x="479" y="0"/>
                  <a:ext cx="2944" cy="5235"/>
                </a:xfrm>
                <a:custGeom>
                  <a:avLst/>
                  <a:gdLst>
                    <a:gd name="T0" fmla="*/ 1 w 19825"/>
                    <a:gd name="T1" fmla="*/ 0 h 21573"/>
                    <a:gd name="T2" fmla="*/ 1 w 19825"/>
                    <a:gd name="T3" fmla="*/ 15 h 21573"/>
                    <a:gd name="T4" fmla="*/ 0 w 19825"/>
                    <a:gd name="T5" fmla="*/ 18 h 21573"/>
                    <a:gd name="T6" fmla="*/ 0 60000 65536"/>
                    <a:gd name="T7" fmla="*/ 0 60000 65536"/>
                    <a:gd name="T8" fmla="*/ 0 60000 65536"/>
                    <a:gd name="T9" fmla="*/ 0 w 19825"/>
                    <a:gd name="T10" fmla="*/ 0 h 21573"/>
                    <a:gd name="T11" fmla="*/ 19825 w 19825"/>
                    <a:gd name="T12" fmla="*/ 21573 h 21573"/>
                  </a:gdLst>
                  <a:ahLst/>
                  <a:cxnLst>
                    <a:cxn ang="T6">
                      <a:pos x="T0" y="T1"/>
                    </a:cxn>
                    <a:cxn ang="T7">
                      <a:pos x="T2" y="T3"/>
                    </a:cxn>
                    <a:cxn ang="T8">
                      <a:pos x="T4" y="T5"/>
                    </a:cxn>
                  </a:cxnLst>
                  <a:rect l="T9" t="T10" r="T11" b="T12"/>
                  <a:pathLst>
                    <a:path w="19825" h="21573">
                      <a:moveTo>
                        <a:pt x="19788" y="0"/>
                      </a:moveTo>
                      <a:lnTo>
                        <a:pt x="19788" y="18116"/>
                      </a:lnTo>
                      <a:cubicBezTo>
                        <a:pt x="19788" y="18116"/>
                        <a:pt x="21600" y="21600"/>
                        <a:pt x="0" y="21573"/>
                      </a:cubicBezTo>
                    </a:path>
                  </a:pathLst>
                </a:custGeom>
                <a:noFill/>
                <a:ln w="1270000" cap="flat">
                  <a:solidFill>
                    <a:srgbClr val="FFFFFF"/>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endParaRPr lang="en-US"/>
                </a:p>
              </p:txBody>
            </p:sp>
            <p:sp>
              <p:nvSpPr>
                <p:cNvPr id="25614" name="Rectangle 7"/>
                <p:cNvSpPr>
                  <a:spLocks/>
                </p:cNvSpPr>
                <p:nvPr/>
              </p:nvSpPr>
              <p:spPr bwMode="auto">
                <a:xfrm>
                  <a:off x="2287" y="5430"/>
                  <a:ext cx="1136" cy="847"/>
                </a:xfrm>
                <a:prstGeom prst="rect">
                  <a:avLst/>
                </a:prstGeom>
                <a:solidFill>
                  <a:schemeClr val="accent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lIns="0" tIns="0" rIns="0" bIns="0"/>
                <a:lstStyle/>
                <a:p>
                  <a:endParaRPr lang="en-GB"/>
                </a:p>
              </p:txBody>
            </p:sp>
          </p:grpSp>
          <p:sp>
            <p:nvSpPr>
              <p:cNvPr id="25611" name="AutoShape 9"/>
              <p:cNvSpPr>
                <a:spLocks/>
              </p:cNvSpPr>
              <p:nvPr/>
            </p:nvSpPr>
            <p:spPr bwMode="auto">
              <a:xfrm rot="-8035959">
                <a:off x="2395" y="4563"/>
                <a:ext cx="2019" cy="1933"/>
              </a:xfrm>
              <a:custGeom>
                <a:avLst/>
                <a:gdLst>
                  <a:gd name="T0" fmla="*/ 0 w 21022"/>
                  <a:gd name="T1" fmla="*/ 0 h 20972"/>
                  <a:gd name="T2" fmla="*/ 21022 w 21022"/>
                  <a:gd name="T3" fmla="*/ 20972 h 20972"/>
                </a:gdLst>
                <a:ahLst/>
                <a:cxnLst/>
                <a:rect l="T0" t="T1" r="T2" b="T3"/>
                <a:pathLst>
                  <a:path w="21022" h="20972">
                    <a:moveTo>
                      <a:pt x="578" y="20972"/>
                    </a:moveTo>
                    <a:lnTo>
                      <a:pt x="21600" y="21600"/>
                    </a:lnTo>
                    <a:lnTo>
                      <a:pt x="0" y="0"/>
                    </a:lnTo>
                    <a:close/>
                    <a:moveTo>
                      <a:pt x="578" y="20972"/>
                    </a:moveTo>
                  </a:path>
                </a:pathLst>
              </a:custGeom>
              <a:solidFill>
                <a:schemeClr val="accent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lIns="0" tIns="0" rIns="0" bIns="0"/>
              <a:lstStyle/>
              <a:p>
                <a:endParaRPr lang="en-US"/>
              </a:p>
            </p:txBody>
          </p:sp>
        </p:grpSp>
        <p:sp>
          <p:nvSpPr>
            <p:cNvPr id="25608" name="Oval 11"/>
            <p:cNvSpPr>
              <a:spLocks/>
            </p:cNvSpPr>
            <p:nvPr/>
          </p:nvSpPr>
          <p:spPr bwMode="auto">
            <a:xfrm>
              <a:off x="0" y="1046"/>
              <a:ext cx="2728" cy="2728"/>
            </a:xfrm>
            <a:prstGeom prst="ellipse">
              <a:avLst/>
            </a:prstGeom>
            <a:solidFill>
              <a:schemeClr val="accent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lIns="0" tIns="0" rIns="0" bIns="0"/>
            <a:lstStyle/>
            <a:p>
              <a:endParaRPr lang="en-GB"/>
            </a:p>
          </p:txBody>
        </p:sp>
        <p:sp>
          <p:nvSpPr>
            <p:cNvPr id="25609" name="Rectangle 12"/>
            <p:cNvSpPr>
              <a:spLocks/>
            </p:cNvSpPr>
            <p:nvPr/>
          </p:nvSpPr>
          <p:spPr bwMode="auto">
            <a:xfrm>
              <a:off x="281" y="1770"/>
              <a:ext cx="2179" cy="12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13200" dirty="0">
                  <a:solidFill>
                    <a:schemeClr val="tx1"/>
                  </a:solidFill>
                </a:rPr>
                <a:t>97%</a:t>
              </a:r>
            </a:p>
          </p:txBody>
        </p:sp>
      </p:grpSp>
      <p:sp>
        <p:nvSpPr>
          <p:cNvPr id="25605" name="Rectangle 14"/>
          <p:cNvSpPr>
            <a:spLocks/>
          </p:cNvSpPr>
          <p:nvPr/>
        </p:nvSpPr>
        <p:spPr bwMode="auto">
          <a:xfrm>
            <a:off x="19799300" y="8077200"/>
            <a:ext cx="4584700" cy="2705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r>
              <a:rPr lang="en-US">
                <a:solidFill>
                  <a:srgbClr val="FFFFFF"/>
                </a:solidFill>
              </a:rPr>
              <a:t>from the Bank of England</a:t>
            </a:r>
          </a:p>
        </p:txBody>
      </p:sp>
      <p:sp>
        <p:nvSpPr>
          <p:cNvPr id="63503" name="Rectangle 15"/>
          <p:cNvSpPr>
            <a:spLocks/>
          </p:cNvSpPr>
          <p:nvPr/>
        </p:nvSpPr>
        <p:spPr bwMode="auto">
          <a:xfrm>
            <a:off x="11739563" y="3225800"/>
            <a:ext cx="4654550" cy="9144000"/>
          </a:xfrm>
          <a:prstGeom prst="rect">
            <a:avLst/>
          </a:prstGeom>
          <a:noFill/>
          <a:ln w="12700">
            <a:noFill/>
            <a:miter lim="800000"/>
            <a:headEnd/>
            <a:tailEnd/>
          </a:ln>
          <a:effectLst>
            <a:outerShdw dist="63499" dir="5400000" algn="ctr" rotWithShape="0">
              <a:schemeClr val="bg2">
                <a:alpha val="64000"/>
              </a:schemeClr>
            </a:outerShdw>
          </a:effectLst>
        </p:spPr>
        <p:txBody>
          <a:bodyPr wrap="none" lIns="0" tIns="0" rIns="0" bIns="0" anchor="ctr">
            <a:spAutoFit/>
          </a:bodyPr>
          <a:lstStyle/>
          <a:p>
            <a:pPr>
              <a:defRPr/>
            </a:pPr>
            <a:r>
              <a:rPr lang="en-US" sz="60000">
                <a:solidFill>
                  <a:srgbClr val="FFFFFF"/>
                </a:solidFill>
                <a:latin typeface="Arial Black" charset="0"/>
                <a:ea typeface="Arial Black" charset="0"/>
                <a:cs typeface="Arial Black" charset="0"/>
                <a:sym typeface="Arial Black" charset="0"/>
              </a:rPr>
              <a:t>?</a:t>
            </a: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Right)">
                                      <p:cBhvr>
                                        <p:cTn id="12" dur="500"/>
                                        <p:tgtEl>
                                          <p:spTgt spid="3"/>
                                        </p:tgtEl>
                                      </p:cBhvr>
                                    </p:animEffect>
                                  </p:childTnLst>
                                </p:cTn>
                              </p:par>
                            </p:childTnLst>
                          </p:cTn>
                        </p:par>
                        <p:par>
                          <p:cTn id="13" fill="hold" nodeType="afterGroup">
                            <p:stCondLst>
                              <p:cond delay="500"/>
                            </p:stCondLst>
                            <p:childTnLst>
                              <p:par>
                                <p:cTn id="14" presetID="1" presetClass="entr" presetSubtype="0" fill="hold" grpId="0" nodeType="afterEffect">
                                  <p:stCondLst>
                                    <p:cond delay="0"/>
                                  </p:stCondLst>
                                  <p:childTnLst>
                                    <p:set>
                                      <p:cBhvr>
                                        <p:cTn id="15" dur="1" fill="hold">
                                          <p:stCondLst>
                                            <p:cond delay="499"/>
                                          </p:stCondLst>
                                        </p:cTn>
                                        <p:tgtEl>
                                          <p:spTgt spid="635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0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696" y="21332"/>
            <a:ext cx="24412443" cy="13731999"/>
          </a:xfrm>
          <a:prstGeom prst="rect">
            <a:avLst/>
          </a:prstGeom>
        </p:spPr>
      </p:pic>
      <p:sp>
        <p:nvSpPr>
          <p:cNvPr id="64519" name="Rectangle 7"/>
          <p:cNvSpPr>
            <a:spLocks/>
          </p:cNvSpPr>
          <p:nvPr/>
        </p:nvSpPr>
        <p:spPr bwMode="auto">
          <a:xfrm>
            <a:off x="800100" y="19050"/>
            <a:ext cx="15712380" cy="3382566"/>
          </a:xfrm>
          <a:prstGeom prst="rect">
            <a:avLst/>
          </a:prstGeom>
          <a:noFill/>
          <a:ln w="12700">
            <a:noFill/>
            <a:miter lim="800000"/>
            <a:headEnd/>
            <a:tailEnd/>
          </a:ln>
          <a:effectLst>
            <a:outerShdw dist="76199" dir="2700000" algn="ctr" rotWithShape="0">
              <a:schemeClr val="bg2">
                <a:alpha val="75000"/>
              </a:schemeClr>
            </a:outerShdw>
          </a:effectLst>
        </p:spPr>
        <p:txBody>
          <a:bodyPr lIns="0" tIns="0" rIns="0" bIns="0" anchor="ctr"/>
          <a:lstStyle/>
          <a:p>
            <a:pPr algn="l">
              <a:lnSpc>
                <a:spcPct val="90000"/>
              </a:lnSpc>
              <a:defRPr/>
            </a:pPr>
            <a:r>
              <a:rPr lang="en-US" sz="15000" dirty="0">
                <a:solidFill>
                  <a:srgbClr val="C63000"/>
                </a:solidFill>
                <a:ea typeface="Arial Rounded MT Bold" charset="0"/>
                <a:cs typeface="Arial Rounded MT Bold" charset="0"/>
              </a:rPr>
              <a:t>most money is created by...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1"/>
          <p:cNvPicPr>
            <a:picLocks noChangeAspect="1" noChangeArrowheads="1"/>
          </p:cNvPicPr>
          <p:nvPr/>
        </p:nvPicPr>
        <p:blipFill>
          <a:blip r:embed="rId3"/>
          <a:srcRect/>
          <a:stretch>
            <a:fillRect/>
          </a:stretch>
        </p:blipFill>
        <p:spPr bwMode="auto">
          <a:xfrm rot="380199">
            <a:off x="2794000" y="1836738"/>
            <a:ext cx="18797588" cy="10037762"/>
          </a:xfrm>
          <a:prstGeom prst="rect">
            <a:avLst/>
          </a:prstGeom>
          <a:noFill/>
          <a:ln w="12700">
            <a:noFill/>
            <a:miter lim="800000"/>
            <a:headEnd/>
            <a:tailEnd/>
          </a:ln>
          <a:effectLst>
            <a:outerShdw algn="ctr" rotWithShape="0">
              <a:schemeClr val="bg2">
                <a:alpha val="95000"/>
              </a:schemeClr>
            </a:outerShdw>
          </a:effectLst>
        </p:spPr>
      </p:pic>
      <p:pic>
        <p:nvPicPr>
          <p:cNvPr id="65538" name="Picture 2"/>
          <p:cNvPicPr>
            <a:picLocks noChangeArrowheads="1"/>
          </p:cNvPicPr>
          <p:nvPr/>
        </p:nvPicPr>
        <p:blipFill>
          <a:blip r:embed="rId4"/>
          <a:srcRect/>
          <a:stretch>
            <a:fillRect/>
          </a:stretch>
        </p:blipFill>
        <p:spPr bwMode="auto">
          <a:xfrm rot="-1013791">
            <a:off x="1416050" y="5114925"/>
            <a:ext cx="7962900" cy="7962900"/>
          </a:xfrm>
          <a:prstGeom prst="rect">
            <a:avLst/>
          </a:prstGeom>
          <a:noFill/>
          <a:ln w="12700">
            <a:noFill/>
            <a:miter lim="800000"/>
            <a:headEnd/>
            <a:tailEnd/>
          </a:ln>
          <a:effectLst>
            <a:outerShdw algn="ctr" rotWithShape="0">
              <a:schemeClr val="bg2">
                <a:alpha val="95000"/>
              </a:schemeClr>
            </a:outerShdw>
          </a:effectLst>
        </p:spPr>
      </p:pic>
      <p:pic>
        <p:nvPicPr>
          <p:cNvPr id="65539" name="Picture 3"/>
          <p:cNvPicPr>
            <a:picLocks noChangeArrowheads="1"/>
          </p:cNvPicPr>
          <p:nvPr/>
        </p:nvPicPr>
        <p:blipFill>
          <a:blip r:embed="rId5"/>
          <a:srcRect/>
          <a:stretch>
            <a:fillRect/>
          </a:stretch>
        </p:blipFill>
        <p:spPr bwMode="auto">
          <a:xfrm>
            <a:off x="2197100" y="10591800"/>
            <a:ext cx="4533900" cy="2260600"/>
          </a:xfrm>
          <a:prstGeom prst="rect">
            <a:avLst/>
          </a:prstGeom>
          <a:noFill/>
          <a:ln w="12700">
            <a:noFill/>
            <a:miter lim="800000"/>
            <a:headEnd/>
            <a:tailEnd/>
          </a:ln>
          <a:effectLst>
            <a:outerShdw algn="ctr" rotWithShape="0">
              <a:schemeClr val="bg2">
                <a:alpha val="95000"/>
              </a:schemeClr>
            </a:outerShdw>
          </a:effectLst>
        </p:spPr>
      </p:pic>
      <p:grpSp>
        <p:nvGrpSpPr>
          <p:cNvPr id="2" name="Group 6"/>
          <p:cNvGrpSpPr>
            <a:grpSpLocks/>
          </p:cNvGrpSpPr>
          <p:nvPr/>
        </p:nvGrpSpPr>
        <p:grpSpPr bwMode="auto">
          <a:xfrm>
            <a:off x="6838950" y="338138"/>
            <a:ext cx="14976475" cy="13244512"/>
            <a:chOff x="0" y="0"/>
            <a:chExt cx="9434" cy="8343"/>
          </a:xfrm>
        </p:grpSpPr>
        <p:pic>
          <p:nvPicPr>
            <p:cNvPr id="27655" name="Picture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440" cy="83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65541" name="Rectangle 5"/>
            <p:cNvSpPr>
              <a:spLocks/>
            </p:cNvSpPr>
            <p:nvPr/>
          </p:nvSpPr>
          <p:spPr bwMode="auto">
            <a:xfrm>
              <a:off x="435" y="394"/>
              <a:ext cx="8608" cy="5248"/>
            </a:xfrm>
            <a:prstGeom prst="rect">
              <a:avLst/>
            </a:prstGeom>
            <a:noFill/>
            <a:ln w="12700">
              <a:noFill/>
              <a:miter lim="800000"/>
              <a:headEnd/>
              <a:tailEnd/>
            </a:ln>
            <a:effectLst>
              <a:outerShdw algn="ctr" rotWithShape="0">
                <a:schemeClr val="bg2">
                  <a:alpha val="95000"/>
                </a:schemeClr>
              </a:outerShdw>
            </a:effectLst>
          </p:spPr>
          <p:txBody>
            <a:bodyPr lIns="0" tIns="0" rIns="0" bIns="0"/>
            <a:lstStyle/>
            <a:p>
              <a:pPr algn="just"/>
              <a:r>
                <a:rPr lang="en-US" sz="4200" dirty="0">
                  <a:solidFill>
                    <a:srgbClr val="00FF00"/>
                  </a:solidFill>
                  <a:latin typeface="Synchro LET" charset="0"/>
                  <a:cs typeface="Synchro LET" charset="0"/>
                  <a:sym typeface="Synchro LET" charset="0"/>
                </a:rPr>
                <a:t>1010111001010111010111011010101100011011101010101110010101111010111001010111010111011010101100011011101010101110010101101010111001010111010110101110010101110101110110101011000110111010101011100101011110101110010101110101110110101011000110111010101011100101011010101110010101110101101011100101011101011101101010110001101110101010111001010111101011100101011101011011010101100011011101010101110010101101010110010101110101010111001010111010111011010101100011011101010101</a:t>
              </a:r>
            </a:p>
          </p:txBody>
        </p:sp>
      </p:grpSp>
      <p:pic>
        <p:nvPicPr>
          <p:cNvPr id="65543" name="Picture 7"/>
          <p:cNvPicPr>
            <a:picLocks noChangeArrowheads="1"/>
          </p:cNvPicPr>
          <p:nvPr/>
        </p:nvPicPr>
        <p:blipFill>
          <a:blip r:embed="rId7"/>
          <a:srcRect/>
          <a:stretch>
            <a:fillRect/>
          </a:stretch>
        </p:blipFill>
        <p:spPr bwMode="auto">
          <a:xfrm>
            <a:off x="12382500" y="4013200"/>
            <a:ext cx="5054600" cy="2260600"/>
          </a:xfrm>
          <a:prstGeom prst="rect">
            <a:avLst/>
          </a:prstGeom>
          <a:noFill/>
          <a:ln w="12700">
            <a:noFill/>
            <a:miter lim="800000"/>
            <a:headEnd/>
            <a:tailEnd/>
          </a:ln>
          <a:effectLst>
            <a:outerShdw algn="ctr" rotWithShape="0">
              <a:schemeClr val="bg2">
                <a:alpha val="95000"/>
              </a:schemeClr>
            </a:outerShdw>
          </a:effectLst>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55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655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5925" y="649288"/>
            <a:ext cx="13163550" cy="12112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3594100"/>
            <a:ext cx="10287000" cy="652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7" name="Picture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0600" y="4214813"/>
            <a:ext cx="11811000" cy="6172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8325" y="4318000"/>
            <a:ext cx="18465800" cy="6845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431107"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962400"/>
            <a:ext cx="11811000" cy="6172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431108"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7950" y="3594100"/>
            <a:ext cx="10287000" cy="652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311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31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1013" y="0"/>
            <a:ext cx="20588287" cy="13266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p:cNvSpPr>
          <p:nvPr>
            <p:ph type="body" idx="4294967295"/>
          </p:nvPr>
        </p:nvSpPr>
        <p:spPr bwMode="auto">
          <a:xfrm>
            <a:off x="1894856" y="1241376"/>
            <a:ext cx="20726400" cy="82296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p>
            <a:pPr eaLnBrk="1" hangingPunct="1">
              <a:lnSpc>
                <a:spcPct val="90000"/>
              </a:lnSpc>
            </a:pPr>
            <a:endParaRPr lang="en-GB" sz="4200" b="1" dirty="0">
              <a:latin typeface="Arial Rounded MT Bold" charset="0"/>
              <a:ea typeface="ヒラギノ角ゴ ProN W3" charset="0"/>
              <a:sym typeface="Arial Rounded MT Bold" charset="0"/>
            </a:endParaRPr>
          </a:p>
          <a:p>
            <a:pPr eaLnBrk="1" hangingPunct="1">
              <a:lnSpc>
                <a:spcPct val="90000"/>
              </a:lnSpc>
            </a:pPr>
            <a:endParaRPr lang="en-GB" sz="4200" b="1" dirty="0">
              <a:solidFill>
                <a:schemeClr val="accent1"/>
              </a:solidFill>
              <a:latin typeface="Arial Rounded MT Bold" charset="0"/>
              <a:ea typeface="ヒラギノ角ゴ ProN W3" charset="0"/>
              <a:sym typeface="Arial Rounded MT Bold" charset="0"/>
            </a:endParaRPr>
          </a:p>
          <a:p>
            <a:pPr eaLnBrk="1" hangingPunct="1">
              <a:lnSpc>
                <a:spcPct val="90000"/>
              </a:lnSpc>
            </a:pPr>
            <a:r>
              <a:rPr lang="en-GB" sz="7800" b="1" dirty="0">
                <a:solidFill>
                  <a:schemeClr val="accent1"/>
                </a:solidFill>
                <a:latin typeface="Arial" charset="0"/>
                <a:ea typeface="ヒラギノ角ゴ ProN W3" charset="0"/>
                <a:sym typeface="Arial Rounded MT Bold" charset="0"/>
              </a:rPr>
              <a:t>“The process by which banks create money is so simple that the mind is repelled.”</a:t>
            </a:r>
          </a:p>
          <a:p>
            <a:pPr eaLnBrk="1" hangingPunct="1">
              <a:lnSpc>
                <a:spcPct val="90000"/>
              </a:lnSpc>
            </a:pPr>
            <a:endParaRPr lang="en-GB" sz="7800" b="1" dirty="0">
              <a:solidFill>
                <a:schemeClr val="accent1"/>
              </a:solidFill>
              <a:latin typeface="Arial" charset="0"/>
              <a:ea typeface="ヒラギノ角ゴ ProN W3" charset="0"/>
              <a:sym typeface="Arial Rounded MT Bold" charset="0"/>
            </a:endParaRPr>
          </a:p>
          <a:p>
            <a:pPr eaLnBrk="1" hangingPunct="1">
              <a:lnSpc>
                <a:spcPct val="90000"/>
              </a:lnSpc>
            </a:pPr>
            <a:r>
              <a:rPr lang="en-US" sz="7800" dirty="0">
                <a:solidFill>
                  <a:schemeClr val="accent1"/>
                </a:solidFill>
                <a:latin typeface="Arial" charset="0"/>
                <a:ea typeface="ヒラギノ角ゴ ProN W3" charset="0"/>
                <a:sym typeface="Arial Rounded MT Bold" charset="0"/>
              </a:rPr>
              <a:t>Professor John Kenneth Galbraith, Economist</a:t>
            </a:r>
            <a:endParaRPr lang="en-US" sz="7800" dirty="0">
              <a:latin typeface="Arial" charset="0"/>
              <a:ea typeface="ヒラギノ角ゴ ProN W3" charset="0"/>
              <a:sym typeface="Arial Rounded MT Bold"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
          <p:cNvSpPr>
            <a:spLocks/>
          </p:cNvSpPr>
          <p:nvPr/>
        </p:nvSpPr>
        <p:spPr bwMode="auto">
          <a:xfrm>
            <a:off x="800100" y="527050"/>
            <a:ext cx="16243300" cy="4305300"/>
          </a:xfrm>
          <a:prstGeom prst="rect">
            <a:avLst/>
          </a:prstGeom>
          <a:noFill/>
          <a:ln w="12700">
            <a:noFill/>
            <a:miter lim="800000"/>
            <a:headEnd/>
            <a:tailEnd/>
          </a:ln>
          <a:effectLst>
            <a:outerShdw dist="76199" dir="2700000" algn="ctr" rotWithShape="0">
              <a:schemeClr val="bg2">
                <a:alpha val="75000"/>
              </a:schemeClr>
            </a:outerShdw>
          </a:effectLst>
        </p:spPr>
        <p:txBody>
          <a:bodyPr lIns="0" tIns="0" rIns="0" bIns="0" anchor="ctr"/>
          <a:lstStyle/>
          <a:p>
            <a:pPr algn="l">
              <a:lnSpc>
                <a:spcPct val="90000"/>
              </a:lnSpc>
              <a:defRPr/>
            </a:pPr>
            <a:r>
              <a:rPr lang="en-US" sz="15000" dirty="0">
                <a:solidFill>
                  <a:srgbClr val="C63000"/>
                </a:solidFill>
                <a:ea typeface="Arial Rounded MT Bold" charset="0"/>
                <a:cs typeface="Arial Rounded MT Bold" charset="0"/>
              </a:rPr>
              <a:t>how much have they created? </a:t>
            </a:r>
          </a:p>
        </p:txBody>
      </p:sp>
      <p:sp>
        <p:nvSpPr>
          <p:cNvPr id="32771" name="Rectangle 18"/>
          <p:cNvSpPr>
            <a:spLocks/>
          </p:cNvSpPr>
          <p:nvPr/>
        </p:nvSpPr>
        <p:spPr bwMode="auto">
          <a:xfrm>
            <a:off x="17678400" y="9067800"/>
            <a:ext cx="0" cy="1463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endParaRPr lang="en-US" sz="9600">
              <a:solidFill>
                <a:schemeClr val="tx1"/>
              </a:solidFill>
            </a:endParaRP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65" name="Picture 5"/>
          <p:cNvPicPr>
            <a:picLocks noChangeAspect="1" noChangeArrowheads="1"/>
          </p:cNvPicPr>
          <p:nvPr/>
        </p:nvPicPr>
        <p:blipFill>
          <a:blip r:embed="rId3">
            <a:extLst>
              <a:ext uri="{28A0092B-C50C-407E-A947-70E740481C1C}">
                <a14:useLocalDpi xmlns:a14="http://schemas.microsoft.com/office/drawing/2010/main" val="0"/>
              </a:ext>
            </a:extLst>
          </a:blip>
          <a:srcRect l="37309" t="9808" r="47069"/>
          <a:stretch>
            <a:fillRect/>
          </a:stretch>
        </p:blipFill>
        <p:spPr bwMode="auto">
          <a:xfrm>
            <a:off x="10617200" y="-1698625"/>
            <a:ext cx="4445000" cy="15411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860166" name="Picture 6"/>
          <p:cNvPicPr>
            <a:picLocks noChangeAspect="1" noChangeArrowheads="1"/>
          </p:cNvPicPr>
          <p:nvPr/>
        </p:nvPicPr>
        <p:blipFill>
          <a:blip r:embed="rId3">
            <a:extLst>
              <a:ext uri="{28A0092B-C50C-407E-A947-70E740481C1C}">
                <a14:useLocalDpi xmlns:a14="http://schemas.microsoft.com/office/drawing/2010/main" val="0"/>
              </a:ext>
            </a:extLst>
          </a:blip>
          <a:srcRect l="22047" t="12024" r="62332"/>
          <a:stretch>
            <a:fillRect/>
          </a:stretch>
        </p:blipFill>
        <p:spPr bwMode="auto">
          <a:xfrm>
            <a:off x="6273800" y="-1317625"/>
            <a:ext cx="4445000" cy="1503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860167" name="Picture 7"/>
          <p:cNvPicPr>
            <a:picLocks noChangeAspect="1" noChangeArrowheads="1"/>
          </p:cNvPicPr>
          <p:nvPr/>
        </p:nvPicPr>
        <p:blipFill>
          <a:blip r:embed="rId3">
            <a:extLst>
              <a:ext uri="{28A0092B-C50C-407E-A947-70E740481C1C}">
                <a14:useLocalDpi xmlns:a14="http://schemas.microsoft.com/office/drawing/2010/main" val="0"/>
              </a:ext>
            </a:extLst>
          </a:blip>
          <a:srcRect l="52661" t="9808" r="31717"/>
          <a:stretch>
            <a:fillRect/>
          </a:stretch>
        </p:blipFill>
        <p:spPr bwMode="auto">
          <a:xfrm>
            <a:off x="14986000" y="-1698625"/>
            <a:ext cx="4445000" cy="15411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860168" name="Picture 8"/>
          <p:cNvPicPr>
            <a:picLocks noChangeAspect="1" noChangeArrowheads="1"/>
          </p:cNvPicPr>
          <p:nvPr/>
        </p:nvPicPr>
        <p:blipFill>
          <a:blip r:embed="rId3">
            <a:extLst>
              <a:ext uri="{28A0092B-C50C-407E-A947-70E740481C1C}">
                <a14:useLocalDpi xmlns:a14="http://schemas.microsoft.com/office/drawing/2010/main" val="0"/>
              </a:ext>
            </a:extLst>
          </a:blip>
          <a:srcRect t="11281" r="77863"/>
          <a:stretch>
            <a:fillRect/>
          </a:stretch>
        </p:blipFill>
        <p:spPr bwMode="auto">
          <a:xfrm>
            <a:off x="0" y="-1444625"/>
            <a:ext cx="6299200" cy="15160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grpSp>
        <p:nvGrpSpPr>
          <p:cNvPr id="2" name="Group 17"/>
          <p:cNvGrpSpPr>
            <a:grpSpLocks/>
          </p:cNvGrpSpPr>
          <p:nvPr/>
        </p:nvGrpSpPr>
        <p:grpSpPr bwMode="auto">
          <a:xfrm>
            <a:off x="5033963" y="9872663"/>
            <a:ext cx="2217737" cy="1466850"/>
            <a:chOff x="-75" y="17"/>
            <a:chExt cx="1397" cy="924"/>
          </a:xfrm>
        </p:grpSpPr>
        <p:sp>
          <p:nvSpPr>
            <p:cNvPr id="33814" name="Rectangle 18"/>
            <p:cNvSpPr>
              <a:spLocks/>
            </p:cNvSpPr>
            <p:nvPr/>
          </p:nvSpPr>
          <p:spPr bwMode="auto">
            <a:xfrm>
              <a:off x="-75" y="17"/>
              <a:ext cx="1397" cy="5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a:solidFill>
                    <a:srgbClr val="FF0000"/>
                  </a:solidFill>
                </a:rPr>
                <a:t>£29bn</a:t>
              </a:r>
            </a:p>
          </p:txBody>
        </p:sp>
        <p:sp>
          <p:nvSpPr>
            <p:cNvPr id="33815" name="Line 19"/>
            <p:cNvSpPr>
              <a:spLocks noChangeShapeType="1"/>
            </p:cNvSpPr>
            <p:nvPr/>
          </p:nvSpPr>
          <p:spPr bwMode="auto">
            <a:xfrm>
              <a:off x="521" y="568"/>
              <a:ext cx="0" cy="373"/>
            </a:xfrm>
            <a:prstGeom prst="line">
              <a:avLst/>
            </a:prstGeom>
            <a:noFill/>
            <a:ln w="76200">
              <a:solidFill>
                <a:srgbClr val="FF0000"/>
              </a:solidFill>
              <a:miter lim="800000"/>
              <a:headEnd/>
              <a:tailEnd/>
            </a:ln>
            <a:extLst>
              <a:ext uri="{909E8E84-426E-40dd-AFC4-6F175D3DCCD1}">
                <a14:hiddenFill xmlns="" xmlns:a14="http://schemas.microsoft.com/office/drawing/2010/main">
                  <a:noFill/>
                </a14:hiddenFill>
              </a:ext>
            </a:extLst>
          </p:spPr>
          <p:txBody>
            <a:bodyPr lIns="0" tIns="0" rIns="0" bIns="0"/>
            <a:lstStyle/>
            <a:p>
              <a:endParaRPr lang="en-US"/>
            </a:p>
          </p:txBody>
        </p:sp>
      </p:grpSp>
      <p:grpSp>
        <p:nvGrpSpPr>
          <p:cNvPr id="3" name="Group 20"/>
          <p:cNvGrpSpPr>
            <a:grpSpLocks/>
          </p:cNvGrpSpPr>
          <p:nvPr/>
        </p:nvGrpSpPr>
        <p:grpSpPr bwMode="auto">
          <a:xfrm>
            <a:off x="9161463" y="9415463"/>
            <a:ext cx="2655887" cy="1466850"/>
            <a:chOff x="-97" y="17"/>
            <a:chExt cx="1673" cy="924"/>
          </a:xfrm>
        </p:grpSpPr>
        <p:sp>
          <p:nvSpPr>
            <p:cNvPr id="33812" name="Rectangle 21"/>
            <p:cNvSpPr>
              <a:spLocks/>
            </p:cNvSpPr>
            <p:nvPr/>
          </p:nvSpPr>
          <p:spPr bwMode="auto">
            <a:xfrm>
              <a:off x="-97" y="17"/>
              <a:ext cx="1673" cy="5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a:solidFill>
                    <a:srgbClr val="FF0000"/>
                  </a:solidFill>
                </a:rPr>
                <a:t>£107bn</a:t>
              </a:r>
            </a:p>
          </p:txBody>
        </p:sp>
        <p:sp>
          <p:nvSpPr>
            <p:cNvPr id="33813" name="Line 22"/>
            <p:cNvSpPr>
              <a:spLocks noChangeShapeType="1"/>
            </p:cNvSpPr>
            <p:nvPr/>
          </p:nvSpPr>
          <p:spPr bwMode="auto">
            <a:xfrm>
              <a:off x="636" y="568"/>
              <a:ext cx="0" cy="373"/>
            </a:xfrm>
            <a:prstGeom prst="line">
              <a:avLst/>
            </a:prstGeom>
            <a:noFill/>
            <a:ln w="76200">
              <a:solidFill>
                <a:srgbClr val="FF0000"/>
              </a:solidFill>
              <a:miter lim="800000"/>
              <a:headEnd/>
              <a:tailEnd/>
            </a:ln>
            <a:extLst>
              <a:ext uri="{909E8E84-426E-40dd-AFC4-6F175D3DCCD1}">
                <a14:hiddenFill xmlns="" xmlns:a14="http://schemas.microsoft.com/office/drawing/2010/main">
                  <a:noFill/>
                </a14:hiddenFill>
              </a:ext>
            </a:extLst>
          </p:spPr>
          <p:txBody>
            <a:bodyPr lIns="0" tIns="0" rIns="0" bIns="0"/>
            <a:lstStyle/>
            <a:p>
              <a:endParaRPr lang="en-US"/>
            </a:p>
          </p:txBody>
        </p:sp>
      </p:grpSp>
      <p:grpSp>
        <p:nvGrpSpPr>
          <p:cNvPr id="4" name="Group 23"/>
          <p:cNvGrpSpPr>
            <a:grpSpLocks/>
          </p:cNvGrpSpPr>
          <p:nvPr/>
        </p:nvGrpSpPr>
        <p:grpSpPr bwMode="auto">
          <a:xfrm>
            <a:off x="13714413" y="7650163"/>
            <a:ext cx="2655887" cy="1466850"/>
            <a:chOff x="-97" y="17"/>
            <a:chExt cx="1673" cy="924"/>
          </a:xfrm>
        </p:grpSpPr>
        <p:sp>
          <p:nvSpPr>
            <p:cNvPr id="33810" name="Rectangle 24"/>
            <p:cNvSpPr>
              <a:spLocks/>
            </p:cNvSpPr>
            <p:nvPr/>
          </p:nvSpPr>
          <p:spPr bwMode="auto">
            <a:xfrm>
              <a:off x="-97" y="17"/>
              <a:ext cx="1673" cy="5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a:solidFill>
                    <a:srgbClr val="FF0000"/>
                  </a:solidFill>
                </a:rPr>
                <a:t>£495bn</a:t>
              </a:r>
            </a:p>
          </p:txBody>
        </p:sp>
        <p:sp>
          <p:nvSpPr>
            <p:cNvPr id="33811" name="Line 25"/>
            <p:cNvSpPr>
              <a:spLocks noChangeShapeType="1"/>
            </p:cNvSpPr>
            <p:nvPr/>
          </p:nvSpPr>
          <p:spPr bwMode="auto">
            <a:xfrm>
              <a:off x="632" y="568"/>
              <a:ext cx="0" cy="373"/>
            </a:xfrm>
            <a:prstGeom prst="line">
              <a:avLst/>
            </a:prstGeom>
            <a:noFill/>
            <a:ln w="76200">
              <a:solidFill>
                <a:srgbClr val="FF0000"/>
              </a:solidFill>
              <a:miter lim="800000"/>
              <a:headEnd/>
              <a:tailEnd/>
            </a:ln>
            <a:extLst>
              <a:ext uri="{909E8E84-426E-40dd-AFC4-6F175D3DCCD1}">
                <a14:hiddenFill xmlns="" xmlns:a14="http://schemas.microsoft.com/office/drawing/2010/main">
                  <a:noFill/>
                </a14:hiddenFill>
              </a:ext>
            </a:extLst>
          </p:spPr>
          <p:txBody>
            <a:bodyPr lIns="0" tIns="0" rIns="0" bIns="0"/>
            <a:lstStyle/>
            <a:p>
              <a:endParaRPr lang="en-US"/>
            </a:p>
          </p:txBody>
        </p:sp>
      </p:grpSp>
      <p:pic>
        <p:nvPicPr>
          <p:cNvPr id="860186" name="Picture 26"/>
          <p:cNvPicPr>
            <a:picLocks noChangeAspect="1" noChangeArrowheads="1"/>
          </p:cNvPicPr>
          <p:nvPr/>
        </p:nvPicPr>
        <p:blipFill>
          <a:blip r:embed="rId3">
            <a:extLst>
              <a:ext uri="{28A0092B-C50C-407E-A947-70E740481C1C}">
                <a14:useLocalDpi xmlns:a14="http://schemas.microsoft.com/office/drawing/2010/main" val="0"/>
              </a:ext>
            </a:extLst>
          </a:blip>
          <a:srcRect l="68193" t="9808" r="13731"/>
          <a:stretch>
            <a:fillRect/>
          </a:stretch>
        </p:blipFill>
        <p:spPr bwMode="auto">
          <a:xfrm>
            <a:off x="19431000" y="-1676400"/>
            <a:ext cx="5143500" cy="15411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grpSp>
        <p:nvGrpSpPr>
          <p:cNvPr id="5" name="Group 27"/>
          <p:cNvGrpSpPr>
            <a:grpSpLocks/>
          </p:cNvGrpSpPr>
          <p:nvPr/>
        </p:nvGrpSpPr>
        <p:grpSpPr bwMode="auto">
          <a:xfrm>
            <a:off x="17727613" y="5770563"/>
            <a:ext cx="2655887" cy="1466850"/>
            <a:chOff x="-97" y="17"/>
            <a:chExt cx="1673" cy="924"/>
          </a:xfrm>
        </p:grpSpPr>
        <p:sp>
          <p:nvSpPr>
            <p:cNvPr id="33808" name="Rectangle 28"/>
            <p:cNvSpPr>
              <a:spLocks/>
            </p:cNvSpPr>
            <p:nvPr/>
          </p:nvSpPr>
          <p:spPr bwMode="auto">
            <a:xfrm>
              <a:off x="-97" y="17"/>
              <a:ext cx="1673" cy="5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a:solidFill>
                    <a:srgbClr val="FF0000"/>
                  </a:solidFill>
                </a:rPr>
                <a:t>£857bn</a:t>
              </a:r>
            </a:p>
          </p:txBody>
        </p:sp>
        <p:sp>
          <p:nvSpPr>
            <p:cNvPr id="33809" name="Line 29"/>
            <p:cNvSpPr>
              <a:spLocks noChangeShapeType="1"/>
            </p:cNvSpPr>
            <p:nvPr/>
          </p:nvSpPr>
          <p:spPr bwMode="auto">
            <a:xfrm>
              <a:off x="632" y="568"/>
              <a:ext cx="0" cy="373"/>
            </a:xfrm>
            <a:prstGeom prst="line">
              <a:avLst/>
            </a:prstGeom>
            <a:noFill/>
            <a:ln w="76200">
              <a:solidFill>
                <a:srgbClr val="FF0000"/>
              </a:solidFill>
              <a:miter lim="800000"/>
              <a:headEnd/>
              <a:tailEnd/>
            </a:ln>
            <a:extLst>
              <a:ext uri="{909E8E84-426E-40dd-AFC4-6F175D3DCCD1}">
                <a14:hiddenFill xmlns="" xmlns:a14="http://schemas.microsoft.com/office/drawing/2010/main">
                  <a:noFill/>
                </a14:hiddenFill>
              </a:ext>
            </a:extLst>
          </p:spPr>
          <p:txBody>
            <a:bodyPr lIns="0" tIns="0" rIns="0" bIns="0"/>
            <a:lstStyle/>
            <a:p>
              <a:endParaRPr lang="en-US"/>
            </a:p>
          </p:txBody>
        </p:sp>
      </p:grpSp>
      <p:grpSp>
        <p:nvGrpSpPr>
          <p:cNvPr id="6" name="Group 30"/>
          <p:cNvGrpSpPr>
            <a:grpSpLocks/>
          </p:cNvGrpSpPr>
          <p:nvPr/>
        </p:nvGrpSpPr>
        <p:grpSpPr bwMode="auto">
          <a:xfrm>
            <a:off x="19157950" y="-23813"/>
            <a:ext cx="4106863" cy="1052513"/>
            <a:chOff x="-141" y="0"/>
            <a:chExt cx="2587" cy="662"/>
          </a:xfrm>
        </p:grpSpPr>
        <p:sp>
          <p:nvSpPr>
            <p:cNvPr id="33806" name="Rectangle 31"/>
            <p:cNvSpPr>
              <a:spLocks/>
            </p:cNvSpPr>
            <p:nvPr/>
          </p:nvSpPr>
          <p:spPr bwMode="auto">
            <a:xfrm>
              <a:off x="-141" y="106"/>
              <a:ext cx="2094" cy="5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a:solidFill>
                    <a:srgbClr val="FF0000"/>
                  </a:solidFill>
                </a:rPr>
                <a:t>£2,185bn</a:t>
              </a:r>
            </a:p>
          </p:txBody>
        </p:sp>
        <p:sp>
          <p:nvSpPr>
            <p:cNvPr id="33807" name="Line 32"/>
            <p:cNvSpPr>
              <a:spLocks noChangeShapeType="1"/>
            </p:cNvSpPr>
            <p:nvPr/>
          </p:nvSpPr>
          <p:spPr bwMode="auto">
            <a:xfrm flipH="1">
              <a:off x="1817" y="0"/>
              <a:ext cx="629" cy="454"/>
            </a:xfrm>
            <a:prstGeom prst="line">
              <a:avLst/>
            </a:prstGeom>
            <a:noFill/>
            <a:ln w="76200">
              <a:solidFill>
                <a:srgbClr val="FF0000"/>
              </a:solidFill>
              <a:miter lim="800000"/>
              <a:headEnd/>
              <a:tailEnd/>
            </a:ln>
            <a:extLst>
              <a:ext uri="{909E8E84-426E-40dd-AFC4-6F175D3DCCD1}">
                <a14:hiddenFill xmlns="" xmlns:a14="http://schemas.microsoft.com/office/drawing/2010/main">
                  <a:noFill/>
                </a14:hiddenFill>
              </a:ext>
            </a:extLst>
          </p:spPr>
          <p:txBody>
            <a:bodyPr lIns="0" tIns="0" rIns="0" bIns="0"/>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0168"/>
                                        </p:tgtEl>
                                        <p:attrNameLst>
                                          <p:attrName>style.visibility</p:attrName>
                                        </p:attrNameLst>
                                      </p:cBhvr>
                                      <p:to>
                                        <p:strVal val="visible"/>
                                      </p:to>
                                    </p:set>
                                    <p:animEffect transition="in" filter="wipe(left)">
                                      <p:cBhvr>
                                        <p:cTn id="7" dur="500"/>
                                        <p:tgtEl>
                                          <p:spTgt spid="8601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860166"/>
                                        </p:tgtEl>
                                        <p:attrNameLst>
                                          <p:attrName>style.visibility</p:attrName>
                                        </p:attrNameLst>
                                      </p:cBhvr>
                                      <p:to>
                                        <p:strVal val="visible"/>
                                      </p:to>
                                    </p:set>
                                    <p:animEffect transition="in" filter="wipe(left)">
                                      <p:cBhvr>
                                        <p:cTn id="16" dur="500"/>
                                        <p:tgtEl>
                                          <p:spTgt spid="86016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860165"/>
                                        </p:tgtEl>
                                        <p:attrNameLst>
                                          <p:attrName>style.visibility</p:attrName>
                                        </p:attrNameLst>
                                      </p:cBhvr>
                                      <p:to>
                                        <p:strVal val="visible"/>
                                      </p:to>
                                    </p:set>
                                    <p:animEffect transition="in" filter="wipe(left)">
                                      <p:cBhvr>
                                        <p:cTn id="25" dur="500"/>
                                        <p:tgtEl>
                                          <p:spTgt spid="86016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499"/>
                                          </p:stCondLst>
                                        </p:cTn>
                                        <p:tgtEl>
                                          <p:spTgt spid="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860167"/>
                                        </p:tgtEl>
                                        <p:attrNameLst>
                                          <p:attrName>style.visibility</p:attrName>
                                        </p:attrNameLst>
                                      </p:cBhvr>
                                      <p:to>
                                        <p:strVal val="visible"/>
                                      </p:to>
                                    </p:set>
                                    <p:animEffect transition="in" filter="wipe(left)">
                                      <p:cBhvr>
                                        <p:cTn id="34" dur="500"/>
                                        <p:tgtEl>
                                          <p:spTgt spid="860167"/>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860186"/>
                                        </p:tgtEl>
                                        <p:attrNameLst>
                                          <p:attrName>style.visibility</p:attrName>
                                        </p:attrNameLst>
                                      </p:cBhvr>
                                      <p:to>
                                        <p:strVal val="visible"/>
                                      </p:to>
                                    </p:set>
                                    <p:animEffect transition="in" filter="wipe(left)">
                                      <p:cBhvr>
                                        <p:cTn id="43" dur="500"/>
                                        <p:tgtEl>
                                          <p:spTgt spid="860186"/>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499"/>
                                          </p:stCondLst>
                                        </p:cTn>
                                        <p:tgtEl>
                                          <p:spTgt spid="6"/>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xit" presetSubtype="0" fill="hold" nodeType="clickEffect">
                                  <p:stCondLst>
                                    <p:cond delay="0"/>
                                  </p:stCondLst>
                                  <p:childTnLst>
                                    <p:animEffect transition="out" filter="fade">
                                      <p:cBhvr>
                                        <p:cTn id="51" dur="500"/>
                                        <p:tgtEl>
                                          <p:spTgt spid="2"/>
                                        </p:tgtEl>
                                      </p:cBhvr>
                                    </p:animEffect>
                                    <p:set>
                                      <p:cBhvr>
                                        <p:cTn id="52" dur="1" fill="hold">
                                          <p:stCondLst>
                                            <p:cond delay="499"/>
                                          </p:stCondLst>
                                        </p:cTn>
                                        <p:tgtEl>
                                          <p:spTgt spid="2"/>
                                        </p:tgtEl>
                                        <p:attrNameLst>
                                          <p:attrName>style.visibility</p:attrName>
                                        </p:attrNameLst>
                                      </p:cBhvr>
                                      <p:to>
                                        <p:strVal val="hidden"/>
                                      </p:to>
                                    </p:set>
                                  </p:childTnLst>
                                </p:cTn>
                              </p:par>
                            </p:childTnLst>
                          </p:cTn>
                        </p:par>
                        <p:par>
                          <p:cTn id="53" fill="hold" nodeType="afterGroup">
                            <p:stCondLst>
                              <p:cond delay="500"/>
                            </p:stCondLst>
                            <p:childTnLst>
                              <p:par>
                                <p:cTn id="54" presetID="10" presetClass="exit" presetSubtype="0" fill="hold" nodeType="afterEffect">
                                  <p:stCondLst>
                                    <p:cond delay="0"/>
                                  </p:stCondLst>
                                  <p:childTnLst>
                                    <p:animEffect transition="out" filter="fade">
                                      <p:cBhvr>
                                        <p:cTn id="55" dur="500"/>
                                        <p:tgtEl>
                                          <p:spTgt spid="3"/>
                                        </p:tgtEl>
                                      </p:cBhvr>
                                    </p:animEffect>
                                    <p:set>
                                      <p:cBhvr>
                                        <p:cTn id="56" dur="1" fill="hold">
                                          <p:stCondLst>
                                            <p:cond delay="499"/>
                                          </p:stCondLst>
                                        </p:cTn>
                                        <p:tgtEl>
                                          <p:spTgt spid="3"/>
                                        </p:tgtEl>
                                        <p:attrNameLst>
                                          <p:attrName>style.visibility</p:attrName>
                                        </p:attrNameLst>
                                      </p:cBhvr>
                                      <p:to>
                                        <p:strVal val="hidden"/>
                                      </p:to>
                                    </p:set>
                                  </p:childTnLst>
                                </p:cTn>
                              </p:par>
                            </p:childTnLst>
                          </p:cTn>
                        </p:par>
                        <p:par>
                          <p:cTn id="57" fill="hold" nodeType="afterGroup">
                            <p:stCondLst>
                              <p:cond delay="1000"/>
                            </p:stCondLst>
                            <p:childTnLst>
                              <p:par>
                                <p:cTn id="58" presetID="10" presetClass="exit" presetSubtype="0" fill="hold" nodeType="afterEffect">
                                  <p:stCondLst>
                                    <p:cond delay="0"/>
                                  </p:stCondLst>
                                  <p:childTnLst>
                                    <p:animEffect transition="out" filter="fade">
                                      <p:cBhvr>
                                        <p:cTn id="59" dur="500"/>
                                        <p:tgtEl>
                                          <p:spTgt spid="4"/>
                                        </p:tgtEl>
                                      </p:cBhvr>
                                    </p:animEffect>
                                    <p:set>
                                      <p:cBhvr>
                                        <p:cTn id="60" dur="1" fill="hold">
                                          <p:stCondLst>
                                            <p:cond delay="499"/>
                                          </p:stCondLst>
                                        </p:cTn>
                                        <p:tgtEl>
                                          <p:spTgt spid="4"/>
                                        </p:tgtEl>
                                        <p:attrNameLst>
                                          <p:attrName>style.visibility</p:attrName>
                                        </p:attrNameLst>
                                      </p:cBhvr>
                                      <p:to>
                                        <p:strVal val="hidden"/>
                                      </p:to>
                                    </p:set>
                                  </p:childTnLst>
                                </p:cTn>
                              </p:par>
                            </p:childTnLst>
                          </p:cTn>
                        </p:par>
                        <p:par>
                          <p:cTn id="61" fill="hold" nodeType="afterGroup">
                            <p:stCondLst>
                              <p:cond delay="1500"/>
                            </p:stCondLst>
                            <p:childTnLst>
                              <p:par>
                                <p:cTn id="62" presetID="10" presetClass="exit" presetSubtype="0" fill="hold" nodeType="afterEffect">
                                  <p:stCondLst>
                                    <p:cond delay="0"/>
                                  </p:stCondLst>
                                  <p:childTnLst>
                                    <p:animEffect transition="out" filter="fade">
                                      <p:cBhvr>
                                        <p:cTn id="63" dur="500"/>
                                        <p:tgtEl>
                                          <p:spTgt spid="5"/>
                                        </p:tgtEl>
                                      </p:cBhvr>
                                    </p:animEffect>
                                    <p:set>
                                      <p:cBhvr>
                                        <p:cTn id="64" dur="1" fill="hold">
                                          <p:stCondLst>
                                            <p:cond delay="499"/>
                                          </p:stCondLst>
                                        </p:cTn>
                                        <p:tgtEl>
                                          <p:spTgt spid="5"/>
                                        </p:tgtEl>
                                        <p:attrNameLst>
                                          <p:attrName>style.visibility</p:attrName>
                                        </p:attrNameLst>
                                      </p:cBhvr>
                                      <p:to>
                                        <p:strVal val="hidden"/>
                                      </p:to>
                                    </p:set>
                                  </p:childTnLst>
                                </p:cTn>
                              </p:par>
                            </p:childTnLst>
                          </p:cTn>
                        </p:par>
                        <p:par>
                          <p:cTn id="65" fill="hold" nodeType="afterGroup">
                            <p:stCondLst>
                              <p:cond delay="2000"/>
                            </p:stCondLst>
                            <p:childTnLst>
                              <p:par>
                                <p:cTn id="66" presetID="10" presetClass="exit" presetSubtype="0" fill="hold" nodeType="afterEffect">
                                  <p:stCondLst>
                                    <p:cond delay="0"/>
                                  </p:stCondLst>
                                  <p:childTnLst>
                                    <p:animEffect transition="out" filter="fade">
                                      <p:cBhvr>
                                        <p:cTn id="67" dur="500"/>
                                        <p:tgtEl>
                                          <p:spTgt spid="6"/>
                                        </p:tgtEl>
                                      </p:cBhvr>
                                    </p:animEffect>
                                    <p:set>
                                      <p:cBhvr>
                                        <p:cTn id="68"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04727">
            <a:off x="-161925" y="342900"/>
            <a:ext cx="8342313" cy="14185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90114" name="Picture 2"/>
          <p:cNvPicPr>
            <a:picLocks noChangeArrowheads="1"/>
          </p:cNvPicPr>
          <p:nvPr/>
        </p:nvPicPr>
        <p:blipFill>
          <a:blip r:embed="rId4"/>
          <a:srcRect/>
          <a:stretch>
            <a:fillRect/>
          </a:stretch>
        </p:blipFill>
        <p:spPr bwMode="auto">
          <a:xfrm>
            <a:off x="1193800" y="8102600"/>
            <a:ext cx="4787900" cy="2120900"/>
          </a:xfrm>
          <a:prstGeom prst="rect">
            <a:avLst/>
          </a:prstGeom>
          <a:noFill/>
          <a:ln w="12700">
            <a:noFill/>
            <a:miter lim="800000"/>
            <a:headEnd/>
            <a:tailEnd/>
          </a:ln>
          <a:effectLst>
            <a:outerShdw algn="ctr" rotWithShape="0">
              <a:schemeClr val="bg2">
                <a:alpha val="95000"/>
              </a:schemeClr>
            </a:outerShdw>
          </a:effectLst>
        </p:spPr>
      </p:pic>
      <p:pic>
        <p:nvPicPr>
          <p:cNvPr id="35844" name="Picture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87413" y="8629650"/>
            <a:ext cx="9245600" cy="387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90116" name="Picture 4"/>
          <p:cNvPicPr>
            <a:picLocks noChangeArrowheads="1"/>
          </p:cNvPicPr>
          <p:nvPr/>
        </p:nvPicPr>
        <p:blipFill>
          <a:blip r:embed="rId6"/>
          <a:srcRect/>
          <a:stretch>
            <a:fillRect/>
          </a:stretch>
        </p:blipFill>
        <p:spPr bwMode="auto">
          <a:xfrm>
            <a:off x="16116300" y="9486900"/>
            <a:ext cx="4787900" cy="2120900"/>
          </a:xfrm>
          <a:prstGeom prst="rect">
            <a:avLst/>
          </a:prstGeom>
          <a:noFill/>
          <a:ln w="12700">
            <a:noFill/>
            <a:miter lim="800000"/>
            <a:headEnd/>
            <a:tailEnd/>
          </a:ln>
          <a:effectLst>
            <a:outerShdw algn="ctr" rotWithShape="0">
              <a:schemeClr val="bg2">
                <a:alpha val="95000"/>
              </a:schemeClr>
            </a:outerShdw>
          </a:effectLst>
        </p:spPr>
      </p:pic>
      <p:pic>
        <p:nvPicPr>
          <p:cNvPr id="90117" name="Picture 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719320">
            <a:off x="5462588" y="3522663"/>
            <a:ext cx="10731500" cy="646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90118" name="Picture 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7700" y="9321800"/>
            <a:ext cx="8648700" cy="254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90119" name="Picture 7"/>
          <p:cNvPicPr>
            <a:picLocks noChangeArrowheads="1"/>
          </p:cNvPicPr>
          <p:nvPr/>
        </p:nvPicPr>
        <p:blipFill>
          <a:blip r:embed="rId9"/>
          <a:srcRect/>
          <a:stretch>
            <a:fillRect/>
          </a:stretch>
        </p:blipFill>
        <p:spPr bwMode="auto">
          <a:xfrm>
            <a:off x="7124700" y="9321800"/>
            <a:ext cx="4787900" cy="2120900"/>
          </a:xfrm>
          <a:prstGeom prst="rect">
            <a:avLst/>
          </a:prstGeom>
          <a:noFill/>
          <a:ln w="12700">
            <a:noFill/>
            <a:miter lim="800000"/>
            <a:headEnd/>
            <a:tailEnd/>
          </a:ln>
          <a:effectLst>
            <a:outerShdw algn="ctr" rotWithShape="0">
              <a:schemeClr val="bg2">
                <a:alpha val="95000"/>
              </a:schemeClr>
            </a:outerShdw>
          </a:effectLst>
        </p:spPr>
      </p:pic>
      <p:pic>
        <p:nvPicPr>
          <p:cNvPr id="90120" name="Picture 8"/>
          <p:cNvPicPr>
            <a:picLocks noChangeArrowheads="1"/>
          </p:cNvPicPr>
          <p:nvPr/>
        </p:nvPicPr>
        <p:blipFill>
          <a:blip r:embed="rId10"/>
          <a:srcRect/>
          <a:stretch>
            <a:fillRect/>
          </a:stretch>
        </p:blipFill>
        <p:spPr bwMode="auto">
          <a:xfrm>
            <a:off x="7823200" y="5664200"/>
            <a:ext cx="11569700" cy="2120900"/>
          </a:xfrm>
          <a:prstGeom prst="rect">
            <a:avLst/>
          </a:prstGeom>
          <a:noFill/>
          <a:ln w="12700">
            <a:noFill/>
            <a:miter lim="800000"/>
            <a:headEnd/>
            <a:tailEnd/>
          </a:ln>
          <a:effectLst>
            <a:outerShdw algn="ctr" rotWithShape="0">
              <a:schemeClr val="bg2">
                <a:alpha val="95000"/>
              </a:scheme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0118"/>
                                        </p:tgtEl>
                                        <p:attrNameLst>
                                          <p:attrName>style.visibility</p:attrName>
                                        </p:attrNameLst>
                                      </p:cBhvr>
                                      <p:to>
                                        <p:strVal val="visible"/>
                                      </p:to>
                                    </p:set>
                                    <p:animEffect transition="in" filter="wipe(left)">
                                      <p:cBhvr>
                                        <p:cTn id="7" dur="500"/>
                                        <p:tgtEl>
                                          <p:spTgt spid="90118"/>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90119"/>
                                        </p:tgtEl>
                                        <p:attrNameLst>
                                          <p:attrName>style.visibility</p:attrName>
                                        </p:attrNameLst>
                                      </p:cBhvr>
                                      <p:to>
                                        <p:strVal val="visible"/>
                                      </p:to>
                                    </p:set>
                                    <p:animEffect transition="in" filter="wipe(left)">
                                      <p:cBhvr>
                                        <p:cTn id="11" dur="500"/>
                                        <p:tgtEl>
                                          <p:spTgt spid="9011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nodeType="clickEffect">
                                  <p:stCondLst>
                                    <p:cond delay="0"/>
                                  </p:stCondLst>
                                  <p:childTnLst>
                                    <p:set>
                                      <p:cBhvr>
                                        <p:cTn id="15" dur="1" fill="hold">
                                          <p:stCondLst>
                                            <p:cond delay="0"/>
                                          </p:stCondLst>
                                        </p:cTn>
                                        <p:tgtEl>
                                          <p:spTgt spid="90117"/>
                                        </p:tgtEl>
                                        <p:attrNameLst>
                                          <p:attrName>style.visibility</p:attrName>
                                        </p:attrNameLst>
                                      </p:cBhvr>
                                      <p:to>
                                        <p:strVal val="visible"/>
                                      </p:to>
                                    </p:set>
                                    <p:animEffect transition="in" filter="wipe(right)">
                                      <p:cBhvr>
                                        <p:cTn id="16" dur="500"/>
                                        <p:tgtEl>
                                          <p:spTgt spid="90117"/>
                                        </p:tgtEl>
                                      </p:cBhvr>
                                    </p:animEffect>
                                  </p:childTnLst>
                                </p:cTn>
                              </p:par>
                            </p:childTnLst>
                          </p:cTn>
                        </p:par>
                        <p:par>
                          <p:cTn id="17" fill="hold" nodeType="afterGroup">
                            <p:stCondLst>
                              <p:cond delay="500"/>
                            </p:stCondLst>
                            <p:childTnLst>
                              <p:par>
                                <p:cTn id="18" presetID="22" presetClass="entr" presetSubtype="8" fill="hold" nodeType="afterEffect">
                                  <p:stCondLst>
                                    <p:cond delay="0"/>
                                  </p:stCondLst>
                                  <p:childTnLst>
                                    <p:set>
                                      <p:cBhvr>
                                        <p:cTn id="19" dur="1" fill="hold">
                                          <p:stCondLst>
                                            <p:cond delay="0"/>
                                          </p:stCondLst>
                                        </p:cTn>
                                        <p:tgtEl>
                                          <p:spTgt spid="90120"/>
                                        </p:tgtEl>
                                        <p:attrNameLst>
                                          <p:attrName>style.visibility</p:attrName>
                                        </p:attrNameLst>
                                      </p:cBhvr>
                                      <p:to>
                                        <p:strVal val="visible"/>
                                      </p:to>
                                    </p:set>
                                    <p:animEffect transition="in" filter="wipe(left)">
                                      <p:cBhvr>
                                        <p:cTn id="20" dur="500"/>
                                        <p:tgtEl>
                                          <p:spTgt spid="90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2"/>
          <p:cNvPicPr>
            <a:picLocks noChangeArrowheads="1"/>
          </p:cNvPicPr>
          <p:nvPr/>
        </p:nvPicPr>
        <p:blipFill>
          <a:blip r:embed="rId3"/>
          <a:srcRect/>
          <a:stretch>
            <a:fillRect/>
          </a:stretch>
        </p:blipFill>
        <p:spPr bwMode="auto">
          <a:xfrm rot="504727">
            <a:off x="-161925" y="76200"/>
            <a:ext cx="8342313" cy="14185900"/>
          </a:xfrm>
          <a:prstGeom prst="rect">
            <a:avLst/>
          </a:prstGeom>
          <a:noFill/>
          <a:ln w="12700">
            <a:noFill/>
            <a:miter lim="800000"/>
            <a:headEnd/>
            <a:tailEnd/>
          </a:ln>
          <a:effectLst>
            <a:outerShdw dist="114299" dir="2280009" algn="ctr" rotWithShape="0">
              <a:schemeClr val="bg2">
                <a:alpha val="14999"/>
              </a:schemeClr>
            </a:outerShdw>
          </a:effectLst>
        </p:spPr>
      </p:pic>
      <p:pic>
        <p:nvPicPr>
          <p:cNvPr id="235523" name="Picture 3"/>
          <p:cNvPicPr>
            <a:picLocks noChangeArrowheads="1"/>
          </p:cNvPicPr>
          <p:nvPr/>
        </p:nvPicPr>
        <p:blipFill>
          <a:blip r:embed="rId4"/>
          <a:srcRect/>
          <a:stretch>
            <a:fillRect/>
          </a:stretch>
        </p:blipFill>
        <p:spPr bwMode="auto">
          <a:xfrm>
            <a:off x="13587413" y="6229350"/>
            <a:ext cx="9245600" cy="3873500"/>
          </a:xfrm>
          <a:prstGeom prst="rect">
            <a:avLst/>
          </a:prstGeom>
          <a:noFill/>
          <a:ln w="12700">
            <a:noFill/>
            <a:miter lim="800000"/>
            <a:headEnd/>
            <a:tailEnd/>
          </a:ln>
          <a:effectLst>
            <a:outerShdw dist="114299" dir="2280009" algn="ctr" rotWithShape="0">
              <a:schemeClr val="bg2">
                <a:alpha val="14999"/>
              </a:schemeClr>
            </a:outerShdw>
          </a:effectLst>
        </p:spPr>
      </p:pic>
      <p:pic>
        <p:nvPicPr>
          <p:cNvPr id="235524" name="Picture 4"/>
          <p:cNvPicPr>
            <a:picLocks noChangeArrowheads="1"/>
          </p:cNvPicPr>
          <p:nvPr/>
        </p:nvPicPr>
        <p:blipFill>
          <a:blip r:embed="rId5"/>
          <a:srcRect/>
          <a:stretch>
            <a:fillRect/>
          </a:stretch>
        </p:blipFill>
        <p:spPr bwMode="auto">
          <a:xfrm rot="-719320">
            <a:off x="5462588" y="1795463"/>
            <a:ext cx="10731500" cy="6464300"/>
          </a:xfrm>
          <a:prstGeom prst="rect">
            <a:avLst/>
          </a:prstGeom>
          <a:noFill/>
          <a:ln w="12700">
            <a:noFill/>
            <a:miter lim="800000"/>
            <a:headEnd/>
            <a:tailEnd/>
          </a:ln>
          <a:effectLst>
            <a:outerShdw dist="114299" dir="2280009" algn="ctr" rotWithShape="0">
              <a:schemeClr val="bg2">
                <a:alpha val="14999"/>
              </a:schemeClr>
            </a:outerShdw>
          </a:effectLst>
        </p:spPr>
      </p:pic>
      <p:pic>
        <p:nvPicPr>
          <p:cNvPr id="235525" name="Picture 5"/>
          <p:cNvPicPr>
            <a:picLocks noChangeArrowheads="1"/>
          </p:cNvPicPr>
          <p:nvPr/>
        </p:nvPicPr>
        <p:blipFill>
          <a:blip r:embed="rId6"/>
          <a:srcRect/>
          <a:stretch>
            <a:fillRect/>
          </a:stretch>
        </p:blipFill>
        <p:spPr bwMode="auto">
          <a:xfrm>
            <a:off x="5727700" y="7594600"/>
            <a:ext cx="8648700" cy="2540000"/>
          </a:xfrm>
          <a:prstGeom prst="rect">
            <a:avLst/>
          </a:prstGeom>
          <a:noFill/>
          <a:ln w="12700">
            <a:noFill/>
            <a:miter lim="800000"/>
            <a:headEnd/>
            <a:tailEnd/>
          </a:ln>
          <a:effectLst>
            <a:outerShdw dist="114299" dir="2280009" algn="ctr" rotWithShape="0">
              <a:schemeClr val="bg2">
                <a:alpha val="14999"/>
              </a:schemeClr>
            </a:outerShdw>
          </a:effectLst>
        </p:spPr>
      </p:pic>
      <p:sp>
        <p:nvSpPr>
          <p:cNvPr id="235526" name="Rectangle 6"/>
          <p:cNvSpPr>
            <a:spLocks/>
          </p:cNvSpPr>
          <p:nvPr/>
        </p:nvSpPr>
        <p:spPr bwMode="auto">
          <a:xfrm>
            <a:off x="7620000" y="9258300"/>
            <a:ext cx="4000500" cy="1498600"/>
          </a:xfrm>
          <a:prstGeom prst="rect">
            <a:avLst/>
          </a:prstGeom>
          <a:noFill/>
          <a:ln w="25400">
            <a:noFill/>
            <a:miter lim="800000"/>
            <a:headEnd/>
            <a:tailEnd/>
          </a:ln>
          <a:effectLst>
            <a:outerShdw dist="114299" dir="2280009" algn="ctr" rotWithShape="0">
              <a:schemeClr val="bg2">
                <a:alpha val="14999"/>
              </a:schemeClr>
            </a:outerShdw>
          </a:effectLst>
        </p:spPr>
        <p:txBody>
          <a:bodyPr lIns="88900" tIns="88900" rIns="88900" bIns="88900"/>
          <a:lstStyle/>
          <a:p>
            <a:pPr algn="l">
              <a:defRPr/>
            </a:pPr>
            <a:r>
              <a:rPr lang="en-US" sz="6600">
                <a:solidFill>
                  <a:srgbClr val="FFFFFF"/>
                </a:solidFill>
                <a:ea typeface="ヒラギノ角ゴ ProN W3" charset="-128"/>
                <a:cs typeface="+mn-cs"/>
              </a:rPr>
              <a:t>Loans</a:t>
            </a:r>
            <a:endParaRPr lang="en-US" sz="7600">
              <a:solidFill>
                <a:srgbClr val="FFFFFF"/>
              </a:solidFill>
              <a:ea typeface="ヒラギノ角ゴ ProN W3" charset="-128"/>
              <a:cs typeface="+mn-cs"/>
            </a:endParaRPr>
          </a:p>
          <a:p>
            <a:pPr algn="l">
              <a:defRPr/>
            </a:pPr>
            <a:endParaRPr lang="en-US" sz="6400">
              <a:solidFill>
                <a:srgbClr val="FFFFFF"/>
              </a:solidFill>
              <a:ea typeface="ヒラギノ角ゴ ProN W3" charset="-128"/>
              <a:cs typeface="+mn-cs"/>
            </a:endParaRPr>
          </a:p>
        </p:txBody>
      </p:sp>
      <p:sp>
        <p:nvSpPr>
          <p:cNvPr id="235527" name="Rectangle 7"/>
          <p:cNvSpPr>
            <a:spLocks/>
          </p:cNvSpPr>
          <p:nvPr/>
        </p:nvSpPr>
        <p:spPr bwMode="auto">
          <a:xfrm>
            <a:off x="9042400" y="1485900"/>
            <a:ext cx="7823200" cy="1498600"/>
          </a:xfrm>
          <a:prstGeom prst="rect">
            <a:avLst/>
          </a:prstGeom>
          <a:noFill/>
          <a:ln w="25400">
            <a:noFill/>
            <a:miter lim="800000"/>
            <a:headEnd/>
            <a:tailEnd/>
          </a:ln>
          <a:effectLst>
            <a:outerShdw dist="114299" dir="2280009" algn="ctr" rotWithShape="0">
              <a:schemeClr val="bg2">
                <a:alpha val="14999"/>
              </a:schemeClr>
            </a:outerShdw>
          </a:effectLst>
        </p:spPr>
        <p:txBody>
          <a:bodyPr lIns="88900" tIns="88900" rIns="88900" bIns="88900"/>
          <a:lstStyle/>
          <a:p>
            <a:pPr algn="l">
              <a:defRPr/>
            </a:pPr>
            <a:r>
              <a:rPr lang="en-US" sz="6600">
                <a:solidFill>
                  <a:srgbClr val="FFFFFF"/>
                </a:solidFill>
                <a:ea typeface="ヒラギノ角ゴ ProN W3" charset="-128"/>
                <a:cs typeface="+mn-cs"/>
              </a:rPr>
              <a:t>Total Interest</a:t>
            </a:r>
            <a:endParaRPr lang="en-US" sz="7600">
              <a:solidFill>
                <a:srgbClr val="FFFFFF"/>
              </a:solidFill>
              <a:ea typeface="ヒラギノ角ゴ ProN W3" charset="-128"/>
              <a:cs typeface="+mn-cs"/>
            </a:endParaRPr>
          </a:p>
          <a:p>
            <a:pPr algn="l">
              <a:defRPr/>
            </a:pPr>
            <a:endParaRPr lang="en-US" sz="6400">
              <a:solidFill>
                <a:srgbClr val="FFFFFF"/>
              </a:solidFill>
              <a:ea typeface="ヒラギノ角ゴ ProN W3" charset="-128"/>
              <a:cs typeface="+mn-cs"/>
            </a:endParaRPr>
          </a:p>
        </p:txBody>
      </p:sp>
      <p:sp>
        <p:nvSpPr>
          <p:cNvPr id="235528" name="Rectangle 8"/>
          <p:cNvSpPr>
            <a:spLocks/>
          </p:cNvSpPr>
          <p:nvPr/>
        </p:nvSpPr>
        <p:spPr bwMode="auto">
          <a:xfrm>
            <a:off x="9042400" y="2857500"/>
            <a:ext cx="9931400" cy="1498600"/>
          </a:xfrm>
          <a:prstGeom prst="rect">
            <a:avLst/>
          </a:prstGeom>
          <a:noFill/>
          <a:ln w="25400">
            <a:noFill/>
            <a:miter lim="800000"/>
            <a:headEnd/>
            <a:tailEnd/>
          </a:ln>
          <a:effectLst>
            <a:outerShdw dist="114299" dir="2280009" algn="ctr" rotWithShape="0">
              <a:schemeClr val="bg2">
                <a:alpha val="14999"/>
              </a:schemeClr>
            </a:outerShdw>
          </a:effectLst>
        </p:spPr>
        <p:txBody>
          <a:bodyPr lIns="88900" tIns="88900" rIns="88900" bIns="88900"/>
          <a:lstStyle/>
          <a:p>
            <a:pPr algn="l"/>
            <a:r>
              <a:rPr lang="en-US" sz="6600">
                <a:solidFill>
                  <a:srgbClr val="FFFFFF"/>
                </a:solidFill>
              </a:rPr>
              <a:t>£108bn - £217bn a year</a:t>
            </a:r>
            <a:endParaRPr lang="en-US" sz="7600">
              <a:solidFill>
                <a:srgbClr val="FFFFFF"/>
              </a:solidFill>
            </a:endParaRPr>
          </a:p>
          <a:p>
            <a:pPr algn="l"/>
            <a:endParaRPr lang="en-US" sz="6400">
              <a:solidFill>
                <a:srgbClr val="FFFFFF"/>
              </a:solidFill>
            </a:endParaRPr>
          </a:p>
        </p:txBody>
      </p:sp>
      <p:sp>
        <p:nvSpPr>
          <p:cNvPr id="235529" name="Rectangle 9"/>
          <p:cNvSpPr>
            <a:spLocks/>
          </p:cNvSpPr>
          <p:nvPr/>
        </p:nvSpPr>
        <p:spPr bwMode="auto">
          <a:xfrm>
            <a:off x="15697200" y="3924300"/>
            <a:ext cx="8890000" cy="2654300"/>
          </a:xfrm>
          <a:prstGeom prst="rect">
            <a:avLst/>
          </a:prstGeom>
          <a:noFill/>
          <a:ln w="25400">
            <a:noFill/>
            <a:miter lim="800000"/>
            <a:headEnd/>
            <a:tailEnd/>
          </a:ln>
          <a:effectLst>
            <a:outerShdw dist="114299" dir="2280009" algn="ctr" rotWithShape="0">
              <a:schemeClr val="bg2">
                <a:alpha val="14999"/>
              </a:schemeClr>
            </a:outerShdw>
          </a:effectLst>
        </p:spPr>
        <p:txBody>
          <a:bodyPr lIns="88900" tIns="88900" rIns="88900" bIns="88900"/>
          <a:lstStyle/>
          <a:p>
            <a:pPr algn="l"/>
            <a:r>
              <a:rPr lang="en-US" sz="6600">
                <a:solidFill>
                  <a:srgbClr val="FFFFFF"/>
                </a:solidFill>
              </a:rPr>
              <a:t>Average per person: </a:t>
            </a:r>
          </a:p>
          <a:p>
            <a:pPr algn="l"/>
            <a:r>
              <a:rPr lang="en-US" sz="6600">
                <a:solidFill>
                  <a:srgbClr val="FFFFFF"/>
                </a:solidFill>
              </a:rPr>
              <a:t>£2,400 to £4,822 </a:t>
            </a:r>
            <a:endParaRPr lang="en-US" sz="7600">
              <a:solidFill>
                <a:srgbClr val="FFFFFF"/>
              </a:solidFill>
            </a:endParaRPr>
          </a:p>
          <a:p>
            <a:pPr algn="l"/>
            <a:endParaRPr lang="en-US" sz="6400">
              <a:solidFill>
                <a:srgbClr val="FFFF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35525"/>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35526"/>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499"/>
                                          </p:stCondLst>
                                        </p:cTn>
                                        <p:tgtEl>
                                          <p:spTgt spid="235524"/>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235527"/>
                                        </p:tgtEl>
                                        <p:attrNameLst>
                                          <p:attrName>style.visibility</p:attrName>
                                        </p:attrNameLst>
                                      </p:cBhvr>
                                      <p:to>
                                        <p:strVal val="visible"/>
                                      </p:to>
                                    </p:set>
                                  </p:childTnLst>
                                </p:cTn>
                              </p:par>
                            </p:childTnLst>
                          </p:cTn>
                        </p:par>
                        <p:par>
                          <p:cTn id="17" fill="hold" nodeType="afterGroup">
                            <p:stCondLst>
                              <p:cond delay="1000"/>
                            </p:stCondLst>
                            <p:childTnLst>
                              <p:par>
                                <p:cTn id="18" presetID="1" presetClass="entr" presetSubtype="0" fill="hold" grpId="0" nodeType="afterEffect">
                                  <p:stCondLst>
                                    <p:cond delay="0"/>
                                  </p:stCondLst>
                                  <p:childTnLst>
                                    <p:set>
                                      <p:cBhvr>
                                        <p:cTn id="19" dur="1" fill="hold">
                                          <p:stCondLst>
                                            <p:cond delay="499"/>
                                          </p:stCondLst>
                                        </p:cTn>
                                        <p:tgtEl>
                                          <p:spTgt spid="235528"/>
                                        </p:tgtEl>
                                        <p:attrNameLst>
                                          <p:attrName>style.visibility</p:attrName>
                                        </p:attrNameLst>
                                      </p:cBhvr>
                                      <p:to>
                                        <p:strVal val="visible"/>
                                      </p:to>
                                    </p:set>
                                  </p:childTnLst>
                                </p:cTn>
                              </p:par>
                            </p:childTnLst>
                          </p:cTn>
                        </p:par>
                        <p:par>
                          <p:cTn id="20" fill="hold" nodeType="afterGroup">
                            <p:stCondLst>
                              <p:cond delay="1500"/>
                            </p:stCondLst>
                            <p:childTnLst>
                              <p:par>
                                <p:cTn id="21" presetID="1" presetClass="entr" presetSubtype="0" fill="hold" grpId="0" nodeType="afterEffect">
                                  <p:stCondLst>
                                    <p:cond delay="0"/>
                                  </p:stCondLst>
                                  <p:childTnLst>
                                    <p:set>
                                      <p:cBhvr>
                                        <p:cTn id="22" dur="1" fill="hold">
                                          <p:stCondLst>
                                            <p:cond delay="499"/>
                                          </p:stCondLst>
                                        </p:cTn>
                                        <p:tgtEl>
                                          <p:spTgt spid="2355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6" grpId="0" autoUpdateAnimBg="0"/>
      <p:bldP spid="235527" grpId="0" autoUpdateAnimBg="0"/>
      <p:bldP spid="235528" grpId="0" autoUpdateAnimBg="0"/>
      <p:bldP spid="23552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p:cNvSpPr>
          <p:nvPr/>
        </p:nvSpPr>
        <p:spPr bwMode="auto">
          <a:xfrm>
            <a:off x="914400" y="7696200"/>
            <a:ext cx="13106400" cy="5245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80000"/>
              </a:lnSpc>
            </a:pPr>
            <a:r>
              <a:rPr lang="en-US" sz="24500">
                <a:solidFill>
                  <a:srgbClr val="FFFFFF"/>
                </a:solidFill>
              </a:rPr>
              <a:t>create?</a:t>
            </a:r>
            <a:endParaRPr lang="en-US" sz="15300">
              <a:solidFill>
                <a:srgbClr val="FFFFFF"/>
              </a:solidFill>
            </a:endParaRPr>
          </a:p>
        </p:txBody>
      </p:sp>
      <p:sp>
        <p:nvSpPr>
          <p:cNvPr id="37891" name="Rectangle 3"/>
          <p:cNvSpPr>
            <a:spLocks/>
          </p:cNvSpPr>
          <p:nvPr/>
        </p:nvSpPr>
        <p:spPr bwMode="auto">
          <a:xfrm>
            <a:off x="1016000" y="4140200"/>
            <a:ext cx="11341100" cy="231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80000"/>
              </a:lnSpc>
            </a:pPr>
            <a:r>
              <a:rPr lang="en-US" sz="15000" dirty="0">
                <a:solidFill>
                  <a:srgbClr val="FFFFFF"/>
                </a:solidFill>
              </a:rPr>
              <a:t>What happens to the money they</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p:cNvSpPr>
          <p:nvPr/>
        </p:nvSpPr>
        <p:spPr bwMode="auto">
          <a:xfrm>
            <a:off x="723900" y="4413250"/>
            <a:ext cx="16116300" cy="6083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80000"/>
              </a:lnSpc>
            </a:pPr>
            <a:r>
              <a:rPr lang="en-US" sz="15000">
                <a:solidFill>
                  <a:srgbClr val="FFFFFF"/>
                </a:solidFill>
              </a:rPr>
              <a:t>who decides </a:t>
            </a:r>
            <a:r>
              <a:rPr lang="en-US" sz="15900">
                <a:solidFill>
                  <a:srgbClr val="FFFFFF"/>
                </a:solidFill>
              </a:rPr>
              <a:t>how to use the new money?</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1"/>
          <p:cNvPicPr>
            <a:picLocks noChangeArrowheads="1"/>
          </p:cNvPicPr>
          <p:nvPr/>
        </p:nvPicPr>
        <p:blipFill>
          <a:blip r:embed="rId3"/>
          <a:srcRect/>
          <a:stretch>
            <a:fillRect/>
          </a:stretch>
        </p:blipFill>
        <p:spPr bwMode="auto">
          <a:xfrm>
            <a:off x="596900" y="8255000"/>
            <a:ext cx="23444200" cy="5245100"/>
          </a:xfrm>
          <a:prstGeom prst="rect">
            <a:avLst/>
          </a:prstGeom>
          <a:noFill/>
          <a:ln w="12700">
            <a:noFill/>
            <a:miter lim="800000"/>
            <a:headEnd/>
            <a:tailEnd/>
          </a:ln>
          <a:effectLst>
            <a:outerShdw dist="76199" dir="2700000" algn="ctr" rotWithShape="0">
              <a:schemeClr val="bg2">
                <a:alpha val="75000"/>
              </a:schemeClr>
            </a:outerShdw>
          </a:effectLst>
        </p:spPr>
      </p:pic>
      <p:sp>
        <p:nvSpPr>
          <p:cNvPr id="77826" name="Rectangle 2"/>
          <p:cNvSpPr>
            <a:spLocks/>
          </p:cNvSpPr>
          <p:nvPr/>
        </p:nvSpPr>
        <p:spPr bwMode="auto">
          <a:xfrm>
            <a:off x="6242050" y="7734300"/>
            <a:ext cx="15424150" cy="609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40000">
                <a:solidFill>
                  <a:srgbClr val="FFFFFF"/>
                </a:solidFill>
              </a:rPr>
              <a:t>£2.9</a:t>
            </a:r>
            <a:r>
              <a:rPr lang="en-US" sz="12200">
                <a:solidFill>
                  <a:srgbClr val="FFFFFF"/>
                </a:solidFill>
              </a:rPr>
              <a:t>trillion</a:t>
            </a:r>
          </a:p>
        </p:txBody>
      </p:sp>
      <p:grpSp>
        <p:nvGrpSpPr>
          <p:cNvPr id="2" name="Group 10"/>
          <p:cNvGrpSpPr>
            <a:grpSpLocks/>
          </p:cNvGrpSpPr>
          <p:nvPr/>
        </p:nvGrpSpPr>
        <p:grpSpPr bwMode="auto">
          <a:xfrm>
            <a:off x="495300" y="404813"/>
            <a:ext cx="23547388" cy="3081337"/>
            <a:chOff x="0" y="0"/>
            <a:chExt cx="14833" cy="1940"/>
          </a:xfrm>
        </p:grpSpPr>
        <p:pic>
          <p:nvPicPr>
            <p:cNvPr id="77827" name="Picture 3"/>
            <p:cNvPicPr>
              <a:picLocks noChangeArrowheads="1"/>
            </p:cNvPicPr>
            <p:nvPr/>
          </p:nvPicPr>
          <p:blipFill>
            <a:blip r:embed="rId4"/>
            <a:srcRect/>
            <a:stretch>
              <a:fillRect/>
            </a:stretch>
          </p:blipFill>
          <p:spPr bwMode="auto">
            <a:xfrm>
              <a:off x="3727" y="-56"/>
              <a:ext cx="1920" cy="1912"/>
            </a:xfrm>
            <a:prstGeom prst="rect">
              <a:avLst/>
            </a:prstGeom>
            <a:noFill/>
            <a:ln w="12700">
              <a:noFill/>
              <a:miter lim="800000"/>
              <a:headEnd/>
              <a:tailEnd/>
            </a:ln>
            <a:effectLst>
              <a:outerShdw dist="76199" dir="2700000" algn="ctr" rotWithShape="0">
                <a:schemeClr val="bg2">
                  <a:alpha val="75000"/>
                </a:schemeClr>
              </a:outerShdw>
            </a:effectLst>
          </p:spPr>
        </p:pic>
        <p:pic>
          <p:nvPicPr>
            <p:cNvPr id="77828" name="Picture 4"/>
            <p:cNvPicPr>
              <a:picLocks noChangeArrowheads="1"/>
            </p:cNvPicPr>
            <p:nvPr/>
          </p:nvPicPr>
          <p:blipFill>
            <a:blip r:embed="rId4"/>
            <a:srcRect/>
            <a:stretch>
              <a:fillRect/>
            </a:stretch>
          </p:blipFill>
          <p:spPr bwMode="auto">
            <a:xfrm>
              <a:off x="6040" y="-55"/>
              <a:ext cx="1920" cy="1911"/>
            </a:xfrm>
            <a:prstGeom prst="rect">
              <a:avLst/>
            </a:prstGeom>
            <a:noFill/>
            <a:ln w="12700">
              <a:noFill/>
              <a:miter lim="800000"/>
              <a:headEnd/>
              <a:tailEnd/>
            </a:ln>
            <a:effectLst>
              <a:outerShdw dist="76199" dir="2700000" algn="ctr" rotWithShape="0">
                <a:schemeClr val="bg2">
                  <a:alpha val="75000"/>
                </a:schemeClr>
              </a:outerShdw>
            </a:effectLst>
          </p:spPr>
        </p:pic>
        <p:pic>
          <p:nvPicPr>
            <p:cNvPr id="77829" name="Picture 5"/>
            <p:cNvPicPr>
              <a:picLocks noChangeArrowheads="1"/>
            </p:cNvPicPr>
            <p:nvPr/>
          </p:nvPicPr>
          <p:blipFill>
            <a:blip r:embed="rId4"/>
            <a:srcRect/>
            <a:stretch>
              <a:fillRect/>
            </a:stretch>
          </p:blipFill>
          <p:spPr bwMode="auto">
            <a:xfrm>
              <a:off x="8352" y="-55"/>
              <a:ext cx="1920" cy="1911"/>
            </a:xfrm>
            <a:prstGeom prst="rect">
              <a:avLst/>
            </a:prstGeom>
            <a:noFill/>
            <a:ln w="12700">
              <a:noFill/>
              <a:miter lim="800000"/>
              <a:headEnd/>
              <a:tailEnd/>
            </a:ln>
            <a:effectLst>
              <a:outerShdw dist="76199" dir="2700000" algn="ctr" rotWithShape="0">
                <a:schemeClr val="bg2">
                  <a:alpha val="75000"/>
                </a:schemeClr>
              </a:outerShdw>
            </a:effectLst>
          </p:spPr>
        </p:pic>
        <p:pic>
          <p:nvPicPr>
            <p:cNvPr id="77830" name="Picture 6"/>
            <p:cNvPicPr>
              <a:picLocks noChangeArrowheads="1"/>
            </p:cNvPicPr>
            <p:nvPr/>
          </p:nvPicPr>
          <p:blipFill>
            <a:blip r:embed="rId4"/>
            <a:srcRect/>
            <a:stretch>
              <a:fillRect/>
            </a:stretch>
          </p:blipFill>
          <p:spPr bwMode="auto">
            <a:xfrm>
              <a:off x="10664" y="-55"/>
              <a:ext cx="1920" cy="1911"/>
            </a:xfrm>
            <a:prstGeom prst="rect">
              <a:avLst/>
            </a:prstGeom>
            <a:noFill/>
            <a:ln w="12700">
              <a:noFill/>
              <a:miter lim="800000"/>
              <a:headEnd/>
              <a:tailEnd/>
            </a:ln>
            <a:effectLst>
              <a:outerShdw dist="76199" dir="2700000" algn="ctr" rotWithShape="0">
                <a:schemeClr val="bg2">
                  <a:alpha val="75000"/>
                </a:schemeClr>
              </a:outerShdw>
            </a:effectLst>
          </p:spPr>
        </p:pic>
        <p:pic>
          <p:nvPicPr>
            <p:cNvPr id="77831" name="Picture 7"/>
            <p:cNvPicPr>
              <a:picLocks noChangeArrowheads="1"/>
            </p:cNvPicPr>
            <p:nvPr/>
          </p:nvPicPr>
          <p:blipFill>
            <a:blip r:embed="rId4"/>
            <a:srcRect/>
            <a:stretch>
              <a:fillRect/>
            </a:stretch>
          </p:blipFill>
          <p:spPr bwMode="auto">
            <a:xfrm>
              <a:off x="12976" y="-55"/>
              <a:ext cx="1920" cy="1911"/>
            </a:xfrm>
            <a:prstGeom prst="rect">
              <a:avLst/>
            </a:prstGeom>
            <a:noFill/>
            <a:ln w="12700">
              <a:noFill/>
              <a:miter lim="800000"/>
              <a:headEnd/>
              <a:tailEnd/>
            </a:ln>
            <a:effectLst>
              <a:outerShdw dist="76199" dir="2700000" algn="ctr" rotWithShape="0">
                <a:schemeClr val="bg2">
                  <a:alpha val="75000"/>
                </a:schemeClr>
              </a:outerShdw>
            </a:effectLst>
          </p:spPr>
        </p:pic>
        <p:sp>
          <p:nvSpPr>
            <p:cNvPr id="40052" name="Rectangle 8"/>
            <p:cNvSpPr>
              <a:spLocks/>
            </p:cNvSpPr>
            <p:nvPr/>
          </p:nvSpPr>
          <p:spPr bwMode="auto">
            <a:xfrm>
              <a:off x="934" y="124"/>
              <a:ext cx="2960" cy="1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70000"/>
                </a:lnSpc>
              </a:pPr>
              <a:r>
                <a:rPr lang="en-US" sz="10000">
                  <a:solidFill>
                    <a:schemeClr val="tx1"/>
                  </a:solidFill>
                </a:rPr>
                <a:t>largest </a:t>
              </a:r>
            </a:p>
            <a:p>
              <a:pPr algn="l">
                <a:lnSpc>
                  <a:spcPct val="70000"/>
                </a:lnSpc>
              </a:pPr>
              <a:r>
                <a:rPr lang="en-US" sz="10000">
                  <a:solidFill>
                    <a:schemeClr val="tx1"/>
                  </a:solidFill>
                </a:rPr>
                <a:t>banks</a:t>
              </a:r>
            </a:p>
          </p:txBody>
        </p:sp>
        <p:sp>
          <p:nvSpPr>
            <p:cNvPr id="40053" name="Rectangle 9"/>
            <p:cNvSpPr>
              <a:spLocks/>
            </p:cNvSpPr>
            <p:nvPr/>
          </p:nvSpPr>
          <p:spPr bwMode="auto">
            <a:xfrm>
              <a:off x="0" y="36"/>
              <a:ext cx="904" cy="19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70000"/>
                </a:lnSpc>
              </a:pPr>
              <a:r>
                <a:rPr lang="en-US" sz="19300">
                  <a:solidFill>
                    <a:schemeClr val="tx1"/>
                  </a:solidFill>
                </a:rPr>
                <a:t>5</a:t>
              </a:r>
            </a:p>
          </p:txBody>
        </p:sp>
      </p:grpSp>
      <p:grpSp>
        <p:nvGrpSpPr>
          <p:cNvPr id="3" name="Group 86"/>
          <p:cNvGrpSpPr>
            <a:grpSpLocks/>
          </p:cNvGrpSpPr>
          <p:nvPr/>
        </p:nvGrpSpPr>
        <p:grpSpPr bwMode="auto">
          <a:xfrm>
            <a:off x="6591300" y="4800600"/>
            <a:ext cx="17348200" cy="3022600"/>
            <a:chOff x="0" y="0"/>
            <a:chExt cx="10927" cy="1904"/>
          </a:xfrm>
        </p:grpSpPr>
        <p:grpSp>
          <p:nvGrpSpPr>
            <p:cNvPr id="39972" name="Group 35"/>
            <p:cNvGrpSpPr>
              <a:grpSpLocks/>
            </p:cNvGrpSpPr>
            <p:nvPr/>
          </p:nvGrpSpPr>
          <p:grpSpPr bwMode="auto">
            <a:xfrm>
              <a:off x="0" y="0"/>
              <a:ext cx="10927" cy="464"/>
              <a:chOff x="0" y="0"/>
              <a:chExt cx="10927" cy="464"/>
            </a:xfrm>
          </p:grpSpPr>
          <p:grpSp>
            <p:nvGrpSpPr>
              <p:cNvPr id="40023" name="Group 16"/>
              <p:cNvGrpSpPr>
                <a:grpSpLocks/>
              </p:cNvGrpSpPr>
              <p:nvPr/>
            </p:nvGrpSpPr>
            <p:grpSpPr bwMode="auto">
              <a:xfrm>
                <a:off x="0" y="0"/>
                <a:ext cx="2599" cy="464"/>
                <a:chOff x="0" y="0"/>
                <a:chExt cx="2599" cy="464"/>
              </a:xfrm>
            </p:grpSpPr>
            <p:pic>
              <p:nvPicPr>
                <p:cNvPr id="77835" name="Picture 11"/>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836" name="Picture 12"/>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37" name="Picture 13"/>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38" name="Picture 14"/>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39" name="Picture 15"/>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40024" name="Group 22"/>
              <p:cNvGrpSpPr>
                <a:grpSpLocks/>
              </p:cNvGrpSpPr>
              <p:nvPr/>
            </p:nvGrpSpPr>
            <p:grpSpPr bwMode="auto">
              <a:xfrm>
                <a:off x="2776" y="0"/>
                <a:ext cx="2599" cy="464"/>
                <a:chOff x="0" y="0"/>
                <a:chExt cx="2599" cy="464"/>
              </a:xfrm>
            </p:grpSpPr>
            <p:pic>
              <p:nvPicPr>
                <p:cNvPr id="77841" name="Picture 17"/>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842" name="Picture 18"/>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43" name="Picture 19"/>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44" name="Picture 20"/>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45" name="Picture 21"/>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40025" name="Group 28"/>
              <p:cNvGrpSpPr>
                <a:grpSpLocks/>
              </p:cNvGrpSpPr>
              <p:nvPr/>
            </p:nvGrpSpPr>
            <p:grpSpPr bwMode="auto">
              <a:xfrm>
                <a:off x="5552" y="0"/>
                <a:ext cx="2599" cy="464"/>
                <a:chOff x="0" y="0"/>
                <a:chExt cx="2599" cy="464"/>
              </a:xfrm>
            </p:grpSpPr>
            <p:pic>
              <p:nvPicPr>
                <p:cNvPr id="77847" name="Picture 23"/>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848" name="Picture 24"/>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49" name="Picture 25"/>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50" name="Picture 26"/>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51" name="Picture 27"/>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40026" name="Group 34"/>
              <p:cNvGrpSpPr>
                <a:grpSpLocks/>
              </p:cNvGrpSpPr>
              <p:nvPr/>
            </p:nvGrpSpPr>
            <p:grpSpPr bwMode="auto">
              <a:xfrm>
                <a:off x="8328" y="0"/>
                <a:ext cx="2599" cy="464"/>
                <a:chOff x="0" y="0"/>
                <a:chExt cx="2599" cy="464"/>
              </a:xfrm>
            </p:grpSpPr>
            <p:pic>
              <p:nvPicPr>
                <p:cNvPr id="77853" name="Picture 29"/>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854" name="Picture 30"/>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55" name="Picture 31"/>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56" name="Picture 32"/>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57" name="Picture 33"/>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grpSp>
          <p:nvGrpSpPr>
            <p:cNvPr id="39973" name="Group 60"/>
            <p:cNvGrpSpPr>
              <a:grpSpLocks/>
            </p:cNvGrpSpPr>
            <p:nvPr/>
          </p:nvGrpSpPr>
          <p:grpSpPr bwMode="auto">
            <a:xfrm>
              <a:off x="0" y="720"/>
              <a:ext cx="10927" cy="464"/>
              <a:chOff x="0" y="0"/>
              <a:chExt cx="10927" cy="464"/>
            </a:xfrm>
          </p:grpSpPr>
          <p:grpSp>
            <p:nvGrpSpPr>
              <p:cNvPr id="39999" name="Group 41"/>
              <p:cNvGrpSpPr>
                <a:grpSpLocks/>
              </p:cNvGrpSpPr>
              <p:nvPr/>
            </p:nvGrpSpPr>
            <p:grpSpPr bwMode="auto">
              <a:xfrm>
                <a:off x="0" y="0"/>
                <a:ext cx="2599" cy="464"/>
                <a:chOff x="0" y="0"/>
                <a:chExt cx="2599" cy="464"/>
              </a:xfrm>
            </p:grpSpPr>
            <p:pic>
              <p:nvPicPr>
                <p:cNvPr id="77860" name="Picture 36"/>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861" name="Picture 37"/>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62" name="Picture 38"/>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63" name="Picture 39"/>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64" name="Picture 40"/>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40000" name="Group 47"/>
              <p:cNvGrpSpPr>
                <a:grpSpLocks/>
              </p:cNvGrpSpPr>
              <p:nvPr/>
            </p:nvGrpSpPr>
            <p:grpSpPr bwMode="auto">
              <a:xfrm>
                <a:off x="2776" y="0"/>
                <a:ext cx="2599" cy="464"/>
                <a:chOff x="0" y="0"/>
                <a:chExt cx="2599" cy="464"/>
              </a:xfrm>
            </p:grpSpPr>
            <p:pic>
              <p:nvPicPr>
                <p:cNvPr id="77866" name="Picture 42"/>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867" name="Picture 43"/>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68" name="Picture 44"/>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69" name="Picture 45"/>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70" name="Picture 46"/>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40001" name="Group 53"/>
              <p:cNvGrpSpPr>
                <a:grpSpLocks/>
              </p:cNvGrpSpPr>
              <p:nvPr/>
            </p:nvGrpSpPr>
            <p:grpSpPr bwMode="auto">
              <a:xfrm>
                <a:off x="5552" y="0"/>
                <a:ext cx="2599" cy="464"/>
                <a:chOff x="0" y="0"/>
                <a:chExt cx="2599" cy="464"/>
              </a:xfrm>
            </p:grpSpPr>
            <p:pic>
              <p:nvPicPr>
                <p:cNvPr id="77872" name="Picture 48"/>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873" name="Picture 49"/>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74" name="Picture 50"/>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75" name="Picture 51"/>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76" name="Picture 52"/>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40002" name="Group 59"/>
              <p:cNvGrpSpPr>
                <a:grpSpLocks/>
              </p:cNvGrpSpPr>
              <p:nvPr/>
            </p:nvGrpSpPr>
            <p:grpSpPr bwMode="auto">
              <a:xfrm>
                <a:off x="8328" y="0"/>
                <a:ext cx="2599" cy="464"/>
                <a:chOff x="0" y="0"/>
                <a:chExt cx="2599" cy="464"/>
              </a:xfrm>
            </p:grpSpPr>
            <p:pic>
              <p:nvPicPr>
                <p:cNvPr id="77878" name="Picture 54"/>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879" name="Picture 55"/>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80" name="Picture 56"/>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81" name="Picture 57"/>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82" name="Picture 58"/>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grpSp>
          <p:nvGrpSpPr>
            <p:cNvPr id="39974" name="Group 85"/>
            <p:cNvGrpSpPr>
              <a:grpSpLocks/>
            </p:cNvGrpSpPr>
            <p:nvPr/>
          </p:nvGrpSpPr>
          <p:grpSpPr bwMode="auto">
            <a:xfrm>
              <a:off x="0" y="1440"/>
              <a:ext cx="10927" cy="464"/>
              <a:chOff x="0" y="0"/>
              <a:chExt cx="10927" cy="464"/>
            </a:xfrm>
          </p:grpSpPr>
          <p:grpSp>
            <p:nvGrpSpPr>
              <p:cNvPr id="39975" name="Group 66"/>
              <p:cNvGrpSpPr>
                <a:grpSpLocks/>
              </p:cNvGrpSpPr>
              <p:nvPr/>
            </p:nvGrpSpPr>
            <p:grpSpPr bwMode="auto">
              <a:xfrm>
                <a:off x="0" y="0"/>
                <a:ext cx="2599" cy="464"/>
                <a:chOff x="0" y="0"/>
                <a:chExt cx="2599" cy="464"/>
              </a:xfrm>
            </p:grpSpPr>
            <p:pic>
              <p:nvPicPr>
                <p:cNvPr id="77885" name="Picture 61"/>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886" name="Picture 62"/>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87" name="Picture 63"/>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88" name="Picture 64"/>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89" name="Picture 65"/>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39976" name="Group 72"/>
              <p:cNvGrpSpPr>
                <a:grpSpLocks/>
              </p:cNvGrpSpPr>
              <p:nvPr/>
            </p:nvGrpSpPr>
            <p:grpSpPr bwMode="auto">
              <a:xfrm>
                <a:off x="2776" y="0"/>
                <a:ext cx="2599" cy="464"/>
                <a:chOff x="0" y="0"/>
                <a:chExt cx="2599" cy="464"/>
              </a:xfrm>
            </p:grpSpPr>
            <p:pic>
              <p:nvPicPr>
                <p:cNvPr id="77891" name="Picture 67"/>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892" name="Picture 68"/>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93" name="Picture 69"/>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94" name="Picture 70"/>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95" name="Picture 71"/>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39977" name="Group 78"/>
              <p:cNvGrpSpPr>
                <a:grpSpLocks/>
              </p:cNvGrpSpPr>
              <p:nvPr/>
            </p:nvGrpSpPr>
            <p:grpSpPr bwMode="auto">
              <a:xfrm>
                <a:off x="5552" y="0"/>
                <a:ext cx="2599" cy="464"/>
                <a:chOff x="0" y="0"/>
                <a:chExt cx="2599" cy="464"/>
              </a:xfrm>
            </p:grpSpPr>
            <p:pic>
              <p:nvPicPr>
                <p:cNvPr id="77897" name="Picture 73"/>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898" name="Picture 74"/>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899" name="Picture 75"/>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00" name="Picture 76"/>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01" name="Picture 77"/>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39978" name="Group 84"/>
              <p:cNvGrpSpPr>
                <a:grpSpLocks/>
              </p:cNvGrpSpPr>
              <p:nvPr/>
            </p:nvGrpSpPr>
            <p:grpSpPr bwMode="auto">
              <a:xfrm>
                <a:off x="8328" y="0"/>
                <a:ext cx="2599" cy="464"/>
                <a:chOff x="0" y="0"/>
                <a:chExt cx="2599" cy="464"/>
              </a:xfrm>
            </p:grpSpPr>
            <p:pic>
              <p:nvPicPr>
                <p:cNvPr id="77903" name="Picture 79"/>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904" name="Picture 80"/>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05" name="Picture 81"/>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06" name="Picture 82"/>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07" name="Picture 83"/>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grpSp>
      <p:grpSp>
        <p:nvGrpSpPr>
          <p:cNvPr id="19" name="Group 114"/>
          <p:cNvGrpSpPr>
            <a:grpSpLocks/>
          </p:cNvGrpSpPr>
          <p:nvPr/>
        </p:nvGrpSpPr>
        <p:grpSpPr bwMode="auto">
          <a:xfrm>
            <a:off x="622300" y="3238500"/>
            <a:ext cx="23328313" cy="4978400"/>
            <a:chOff x="0" y="0"/>
            <a:chExt cx="14695" cy="3136"/>
          </a:xfrm>
        </p:grpSpPr>
        <p:grpSp>
          <p:nvGrpSpPr>
            <p:cNvPr id="39945" name="Group 111"/>
            <p:cNvGrpSpPr>
              <a:grpSpLocks/>
            </p:cNvGrpSpPr>
            <p:nvPr/>
          </p:nvGrpSpPr>
          <p:grpSpPr bwMode="auto">
            <a:xfrm>
              <a:off x="3768" y="264"/>
              <a:ext cx="10928" cy="464"/>
              <a:chOff x="0" y="0"/>
              <a:chExt cx="10927" cy="464"/>
            </a:xfrm>
          </p:grpSpPr>
          <p:grpSp>
            <p:nvGrpSpPr>
              <p:cNvPr id="39948" name="Group 92"/>
              <p:cNvGrpSpPr>
                <a:grpSpLocks/>
              </p:cNvGrpSpPr>
              <p:nvPr/>
            </p:nvGrpSpPr>
            <p:grpSpPr bwMode="auto">
              <a:xfrm>
                <a:off x="0" y="0"/>
                <a:ext cx="2599" cy="464"/>
                <a:chOff x="0" y="0"/>
                <a:chExt cx="2599" cy="464"/>
              </a:xfrm>
            </p:grpSpPr>
            <p:pic>
              <p:nvPicPr>
                <p:cNvPr id="77911" name="Picture 87"/>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912" name="Picture 88"/>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13" name="Picture 89"/>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14" name="Picture 90"/>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15" name="Picture 91"/>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39949" name="Group 98"/>
              <p:cNvGrpSpPr>
                <a:grpSpLocks/>
              </p:cNvGrpSpPr>
              <p:nvPr/>
            </p:nvGrpSpPr>
            <p:grpSpPr bwMode="auto">
              <a:xfrm>
                <a:off x="2776" y="0"/>
                <a:ext cx="2599" cy="464"/>
                <a:chOff x="0" y="0"/>
                <a:chExt cx="2599" cy="464"/>
              </a:xfrm>
            </p:grpSpPr>
            <p:pic>
              <p:nvPicPr>
                <p:cNvPr id="77917" name="Picture 93"/>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918" name="Picture 94"/>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19" name="Picture 95"/>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20" name="Picture 96"/>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21" name="Picture 97"/>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39950" name="Group 104"/>
              <p:cNvGrpSpPr>
                <a:grpSpLocks/>
              </p:cNvGrpSpPr>
              <p:nvPr/>
            </p:nvGrpSpPr>
            <p:grpSpPr bwMode="auto">
              <a:xfrm>
                <a:off x="5552" y="0"/>
                <a:ext cx="2599" cy="464"/>
                <a:chOff x="0" y="0"/>
                <a:chExt cx="2599" cy="464"/>
              </a:xfrm>
            </p:grpSpPr>
            <p:pic>
              <p:nvPicPr>
                <p:cNvPr id="77923" name="Picture 99"/>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924" name="Picture 100"/>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25" name="Picture 101"/>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26" name="Picture 102"/>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27" name="Picture 103"/>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nvGrpSpPr>
              <p:cNvPr id="39951" name="Group 110"/>
              <p:cNvGrpSpPr>
                <a:grpSpLocks/>
              </p:cNvGrpSpPr>
              <p:nvPr/>
            </p:nvGrpSpPr>
            <p:grpSpPr bwMode="auto">
              <a:xfrm>
                <a:off x="8328" y="0"/>
                <a:ext cx="2599" cy="464"/>
                <a:chOff x="0" y="0"/>
                <a:chExt cx="2599" cy="464"/>
              </a:xfrm>
            </p:grpSpPr>
            <p:pic>
              <p:nvPicPr>
                <p:cNvPr id="77929" name="Picture 105"/>
                <p:cNvPicPr>
                  <a:picLocks noChangeArrowheads="1"/>
                </p:cNvPicPr>
                <p:nvPr/>
              </p:nvPicPr>
              <p:blipFill>
                <a:blip r:embed="rId5"/>
                <a:srcRect/>
                <a:stretch>
                  <a:fillRect/>
                </a:stretch>
              </p:blipFill>
              <p:spPr bwMode="auto">
                <a:xfrm>
                  <a:off x="-56" y="-56"/>
                  <a:ext cx="576" cy="576"/>
                </a:xfrm>
                <a:prstGeom prst="rect">
                  <a:avLst/>
                </a:prstGeom>
                <a:noFill/>
                <a:ln w="12700">
                  <a:noFill/>
                  <a:miter lim="800000"/>
                  <a:headEnd/>
                  <a:tailEnd/>
                </a:ln>
                <a:effectLst>
                  <a:outerShdw dist="76199" dir="2700000" algn="ctr" rotWithShape="0">
                    <a:schemeClr val="bg2">
                      <a:alpha val="75000"/>
                    </a:schemeClr>
                  </a:outerShdw>
                </a:effectLst>
              </p:spPr>
            </p:pic>
            <p:pic>
              <p:nvPicPr>
                <p:cNvPr id="77930" name="Picture 106"/>
                <p:cNvPicPr>
                  <a:picLocks noChangeArrowheads="1"/>
                </p:cNvPicPr>
                <p:nvPr/>
              </p:nvPicPr>
              <p:blipFill>
                <a:blip r:embed="rId5"/>
                <a:srcRect/>
                <a:stretch>
                  <a:fillRect/>
                </a:stretch>
              </p:blipFill>
              <p:spPr bwMode="auto">
                <a:xfrm>
                  <a:off x="478"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31" name="Picture 107"/>
                <p:cNvPicPr>
                  <a:picLocks noChangeArrowheads="1"/>
                </p:cNvPicPr>
                <p:nvPr/>
              </p:nvPicPr>
              <p:blipFill>
                <a:blip r:embed="rId5"/>
                <a:srcRect/>
                <a:stretch>
                  <a:fillRect/>
                </a:stretch>
              </p:blipFill>
              <p:spPr bwMode="auto">
                <a:xfrm>
                  <a:off x="1012"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32" name="Picture 108"/>
                <p:cNvPicPr>
                  <a:picLocks noChangeArrowheads="1"/>
                </p:cNvPicPr>
                <p:nvPr/>
              </p:nvPicPr>
              <p:blipFill>
                <a:blip r:embed="rId5"/>
                <a:srcRect/>
                <a:stretch>
                  <a:fillRect/>
                </a:stretch>
              </p:blipFill>
              <p:spPr bwMode="auto">
                <a:xfrm>
                  <a:off x="1547" y="-55"/>
                  <a:ext cx="576" cy="575"/>
                </a:xfrm>
                <a:prstGeom prst="rect">
                  <a:avLst/>
                </a:prstGeom>
                <a:noFill/>
                <a:ln w="12700">
                  <a:noFill/>
                  <a:miter lim="800000"/>
                  <a:headEnd/>
                  <a:tailEnd/>
                </a:ln>
                <a:effectLst>
                  <a:outerShdw dist="76199" dir="2700000" algn="ctr" rotWithShape="0">
                    <a:schemeClr val="bg2">
                      <a:alpha val="75000"/>
                    </a:schemeClr>
                  </a:outerShdw>
                </a:effectLst>
              </p:spPr>
            </p:pic>
            <p:pic>
              <p:nvPicPr>
                <p:cNvPr id="77933" name="Picture 109"/>
                <p:cNvPicPr>
                  <a:picLocks noChangeArrowheads="1"/>
                </p:cNvPicPr>
                <p:nvPr/>
              </p:nvPicPr>
              <p:blipFill>
                <a:blip r:embed="rId5"/>
                <a:srcRect/>
                <a:stretch>
                  <a:fillRect/>
                </a:stretch>
              </p:blipFill>
              <p:spPr bwMode="auto">
                <a:xfrm>
                  <a:off x="2081" y="-55"/>
                  <a:ext cx="576" cy="575"/>
                </a:xfrm>
                <a:prstGeom prst="rect">
                  <a:avLst/>
                </a:prstGeom>
                <a:noFill/>
                <a:ln w="12700">
                  <a:noFill/>
                  <a:miter lim="800000"/>
                  <a:headEnd/>
                  <a:tailEnd/>
                </a:ln>
                <a:effectLst>
                  <a:outerShdw dist="76199" dir="2700000" algn="ctr" rotWithShape="0">
                    <a:schemeClr val="bg2">
                      <a:alpha val="75000"/>
                    </a:schemeClr>
                  </a:outerShdw>
                </a:effectLst>
              </p:spPr>
            </p:pic>
          </p:grpSp>
        </p:grpSp>
        <p:sp>
          <p:nvSpPr>
            <p:cNvPr id="39946" name="Rectangle 112"/>
            <p:cNvSpPr>
              <a:spLocks/>
            </p:cNvSpPr>
            <p:nvPr/>
          </p:nvSpPr>
          <p:spPr bwMode="auto">
            <a:xfrm>
              <a:off x="0" y="1416"/>
              <a:ext cx="4056" cy="1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70000"/>
                </a:lnSpc>
              </a:pPr>
              <a:r>
                <a:rPr lang="en-US" sz="10000">
                  <a:solidFill>
                    <a:schemeClr val="tx1"/>
                  </a:solidFill>
                </a:rPr>
                <a:t>board members</a:t>
              </a:r>
            </a:p>
          </p:txBody>
        </p:sp>
        <p:sp>
          <p:nvSpPr>
            <p:cNvPr id="39947" name="Rectangle 113"/>
            <p:cNvSpPr>
              <a:spLocks/>
            </p:cNvSpPr>
            <p:nvPr/>
          </p:nvSpPr>
          <p:spPr bwMode="auto">
            <a:xfrm>
              <a:off x="8" y="0"/>
              <a:ext cx="1904" cy="19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70000"/>
                </a:lnSpc>
              </a:pPr>
              <a:r>
                <a:rPr lang="en-US" sz="19300">
                  <a:solidFill>
                    <a:schemeClr val="tx1"/>
                  </a:solidFill>
                </a:rPr>
                <a:t>78</a:t>
              </a:r>
            </a:p>
          </p:txBody>
        </p:sp>
      </p:grpSp>
      <p:sp>
        <p:nvSpPr>
          <p:cNvPr id="77939" name="Rectangle 115"/>
          <p:cNvSpPr>
            <a:spLocks/>
          </p:cNvSpPr>
          <p:nvPr/>
        </p:nvSpPr>
        <p:spPr bwMode="auto">
          <a:xfrm>
            <a:off x="1104900" y="8655050"/>
            <a:ext cx="6438900" cy="1625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70000"/>
              </a:lnSpc>
            </a:pPr>
            <a:r>
              <a:rPr lang="en-US" sz="10000">
                <a:solidFill>
                  <a:srgbClr val="FFFFFF"/>
                </a:solidFill>
              </a:rPr>
              <a:t>allocated</a:t>
            </a:r>
          </a:p>
        </p:txBody>
      </p:sp>
      <p:sp>
        <p:nvSpPr>
          <p:cNvPr id="77940" name="Rectangle 116"/>
          <p:cNvSpPr>
            <a:spLocks/>
          </p:cNvSpPr>
          <p:nvPr/>
        </p:nvSpPr>
        <p:spPr bwMode="auto">
          <a:xfrm>
            <a:off x="21666200" y="8470900"/>
            <a:ext cx="6438900" cy="63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gn="l">
              <a:lnSpc>
                <a:spcPct val="70000"/>
              </a:lnSpc>
            </a:pPr>
            <a:r>
              <a:rPr lang="en-US" sz="3500">
                <a:solidFill>
                  <a:srgbClr val="FFFFFF"/>
                </a:solidFill>
              </a:rPr>
              <a:t>2002-2007</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77825"/>
                                        </p:tgtEl>
                                        <p:attrNameLst>
                                          <p:attrName>style.visibility</p:attrName>
                                        </p:attrNameLst>
                                      </p:cBhvr>
                                      <p:to>
                                        <p:strVal val="visible"/>
                                      </p:to>
                                    </p:set>
                                    <p:animEffect transition="in" filter="fade">
                                      <p:cBhvr>
                                        <p:cTn id="21" dur="500"/>
                                        <p:tgtEl>
                                          <p:spTgt spid="77825"/>
                                        </p:tgtEl>
                                      </p:cBhvr>
                                    </p:animEffec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77939"/>
                                        </p:tgtEl>
                                        <p:attrNameLst>
                                          <p:attrName>style.visibility</p:attrName>
                                        </p:attrNameLst>
                                      </p:cBhvr>
                                      <p:to>
                                        <p:strVal val="visible"/>
                                      </p:to>
                                    </p:set>
                                    <p:animEffect transition="in" filter="fade">
                                      <p:cBhvr>
                                        <p:cTn id="25" dur="500"/>
                                        <p:tgtEl>
                                          <p:spTgt spid="7793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7826"/>
                                        </p:tgtEl>
                                        <p:attrNameLst>
                                          <p:attrName>style.visibility</p:attrName>
                                        </p:attrNameLst>
                                      </p:cBhvr>
                                      <p:to>
                                        <p:strVal val="visible"/>
                                      </p:to>
                                    </p:set>
                                    <p:animEffect transition="in" filter="fade">
                                      <p:cBhvr>
                                        <p:cTn id="30" dur="500"/>
                                        <p:tgtEl>
                                          <p:spTgt spid="77826"/>
                                        </p:tgtEl>
                                      </p:cBhvr>
                                    </p:animEffect>
                                  </p:childTnLst>
                                </p:cTn>
                              </p:par>
                            </p:childTnLst>
                          </p:cTn>
                        </p:par>
                        <p:par>
                          <p:cTn id="31" fill="hold" nodeType="afterGroup">
                            <p:stCondLst>
                              <p:cond delay="500"/>
                            </p:stCondLst>
                            <p:childTnLst>
                              <p:par>
                                <p:cTn id="32" presetID="1" presetClass="entr" presetSubtype="0" fill="hold" grpId="0" nodeType="afterEffect">
                                  <p:stCondLst>
                                    <p:cond delay="0"/>
                                  </p:stCondLst>
                                  <p:childTnLst>
                                    <p:set>
                                      <p:cBhvr>
                                        <p:cTn id="33" dur="1" fill="hold">
                                          <p:stCondLst>
                                            <p:cond delay="499"/>
                                          </p:stCondLst>
                                        </p:cTn>
                                        <p:tgtEl>
                                          <p:spTgt spid="779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autoUpdateAnimBg="0"/>
      <p:bldP spid="77939" grpId="0" autoUpdateAnimBg="0"/>
      <p:bldP spid="77940"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2"/>
          <p:cNvPicPr>
            <a:picLocks noChangeArrowheads="1"/>
          </p:cNvPicPr>
          <p:nvPr/>
        </p:nvPicPr>
        <p:blipFill>
          <a:blip r:embed="rId3"/>
          <a:srcRect/>
          <a:stretch>
            <a:fillRect/>
          </a:stretch>
        </p:blipFill>
        <p:spPr bwMode="auto">
          <a:xfrm>
            <a:off x="1339850" y="8521700"/>
            <a:ext cx="3149600" cy="3048000"/>
          </a:xfrm>
          <a:prstGeom prst="rect">
            <a:avLst/>
          </a:prstGeom>
          <a:noFill/>
          <a:ln w="12700">
            <a:noFill/>
            <a:miter lim="800000"/>
            <a:headEnd/>
            <a:tailEnd/>
          </a:ln>
          <a:effectLst>
            <a:outerShdw dist="88899" dir="2700000" algn="ctr" rotWithShape="0">
              <a:schemeClr val="bg2">
                <a:alpha val="14999"/>
              </a:schemeClr>
            </a:outerShdw>
          </a:effectLst>
        </p:spPr>
      </p:pic>
      <p:pic>
        <p:nvPicPr>
          <p:cNvPr id="229379" name="Picture 3"/>
          <p:cNvPicPr>
            <a:picLocks noChangeArrowheads="1"/>
          </p:cNvPicPr>
          <p:nvPr/>
        </p:nvPicPr>
        <p:blipFill>
          <a:blip r:embed="rId4"/>
          <a:srcRect/>
          <a:stretch>
            <a:fillRect/>
          </a:stretch>
        </p:blipFill>
        <p:spPr bwMode="auto">
          <a:xfrm>
            <a:off x="12547600" y="8915400"/>
            <a:ext cx="4622800" cy="3213100"/>
          </a:xfrm>
          <a:prstGeom prst="rect">
            <a:avLst/>
          </a:prstGeom>
          <a:noFill/>
          <a:ln w="12700">
            <a:noFill/>
            <a:miter lim="800000"/>
            <a:headEnd/>
            <a:tailEnd/>
          </a:ln>
          <a:effectLst>
            <a:outerShdw dist="88899" dir="2700000" algn="ctr" rotWithShape="0">
              <a:schemeClr val="bg2">
                <a:alpha val="14999"/>
              </a:schemeClr>
            </a:outerShdw>
          </a:effectLst>
        </p:spPr>
      </p:pic>
      <p:pic>
        <p:nvPicPr>
          <p:cNvPr id="229380" name="Picture 4"/>
          <p:cNvPicPr>
            <a:picLocks noChangeArrowheads="1"/>
          </p:cNvPicPr>
          <p:nvPr/>
        </p:nvPicPr>
        <p:blipFill>
          <a:blip r:embed="rId5"/>
          <a:srcRect/>
          <a:stretch>
            <a:fillRect/>
          </a:stretch>
        </p:blipFill>
        <p:spPr bwMode="auto">
          <a:xfrm>
            <a:off x="15621000" y="9080500"/>
            <a:ext cx="3200400" cy="2946400"/>
          </a:xfrm>
          <a:prstGeom prst="rect">
            <a:avLst/>
          </a:prstGeom>
          <a:noFill/>
          <a:ln w="12700">
            <a:noFill/>
            <a:miter lim="800000"/>
            <a:headEnd/>
            <a:tailEnd/>
          </a:ln>
          <a:effectLst>
            <a:outerShdw dist="88899" dir="2700000" algn="ctr" rotWithShape="0">
              <a:schemeClr val="bg2">
                <a:alpha val="14999"/>
              </a:schemeClr>
            </a:outerShdw>
          </a:effectLst>
        </p:spPr>
      </p:pic>
      <p:pic>
        <p:nvPicPr>
          <p:cNvPr id="229381" name="Picture 5"/>
          <p:cNvPicPr>
            <a:picLocks noChangeAspect="1" noChangeArrowheads="1"/>
          </p:cNvPicPr>
          <p:nvPr/>
        </p:nvPicPr>
        <p:blipFill>
          <a:blip r:embed="rId6"/>
          <a:srcRect/>
          <a:stretch>
            <a:fillRect/>
          </a:stretch>
        </p:blipFill>
        <p:spPr bwMode="auto">
          <a:xfrm>
            <a:off x="19683413" y="8050213"/>
            <a:ext cx="3683000" cy="3683000"/>
          </a:xfrm>
          <a:prstGeom prst="rect">
            <a:avLst/>
          </a:prstGeom>
          <a:noFill/>
          <a:ln w="12700">
            <a:noFill/>
            <a:miter lim="800000"/>
            <a:headEnd/>
            <a:tailEnd/>
          </a:ln>
          <a:effectLst>
            <a:outerShdw dist="88899" dir="2700000" algn="ctr" rotWithShape="0">
              <a:schemeClr val="bg2">
                <a:alpha val="14999"/>
              </a:schemeClr>
            </a:outerShdw>
          </a:effectLst>
        </p:spPr>
      </p:pic>
      <p:pic>
        <p:nvPicPr>
          <p:cNvPr id="229382" name="Picture 6"/>
          <p:cNvPicPr>
            <a:picLocks noChangeArrowheads="1"/>
          </p:cNvPicPr>
          <p:nvPr/>
        </p:nvPicPr>
        <p:blipFill>
          <a:blip r:embed="rId7"/>
          <a:srcRect/>
          <a:stretch>
            <a:fillRect/>
          </a:stretch>
        </p:blipFill>
        <p:spPr bwMode="auto">
          <a:xfrm>
            <a:off x="6727825" y="8658225"/>
            <a:ext cx="3543300" cy="3365500"/>
          </a:xfrm>
          <a:prstGeom prst="rect">
            <a:avLst/>
          </a:prstGeom>
          <a:noFill/>
          <a:ln w="12700">
            <a:noFill/>
            <a:miter lim="800000"/>
            <a:headEnd/>
            <a:tailEnd/>
          </a:ln>
          <a:effectLst>
            <a:outerShdw dist="88899" dir="2700000" algn="ctr" rotWithShape="0">
              <a:schemeClr val="bg2">
                <a:alpha val="14999"/>
              </a:schemeClr>
            </a:outerShdw>
          </a:effectLst>
        </p:spPr>
      </p:pic>
      <p:grpSp>
        <p:nvGrpSpPr>
          <p:cNvPr id="2" name="Group 7"/>
          <p:cNvGrpSpPr>
            <a:grpSpLocks/>
          </p:cNvGrpSpPr>
          <p:nvPr/>
        </p:nvGrpSpPr>
        <p:grpSpPr bwMode="auto">
          <a:xfrm>
            <a:off x="20358100" y="4224338"/>
            <a:ext cx="1766888" cy="4168775"/>
            <a:chOff x="-44" y="21"/>
            <a:chExt cx="1113" cy="2626"/>
          </a:xfrm>
        </p:grpSpPr>
        <p:grpSp>
          <p:nvGrpSpPr>
            <p:cNvPr id="40989" name="Group 8"/>
            <p:cNvGrpSpPr>
              <a:grpSpLocks/>
            </p:cNvGrpSpPr>
            <p:nvPr/>
          </p:nvGrpSpPr>
          <p:grpSpPr bwMode="auto">
            <a:xfrm>
              <a:off x="-44" y="807"/>
              <a:ext cx="920" cy="1840"/>
              <a:chOff x="0" y="0"/>
              <a:chExt cx="920" cy="1840"/>
            </a:xfrm>
          </p:grpSpPr>
          <p:sp>
            <p:nvSpPr>
              <p:cNvPr id="40991" name="AutoShape 9"/>
              <p:cNvSpPr>
                <a:spLocks/>
              </p:cNvSpPr>
              <p:nvPr/>
            </p:nvSpPr>
            <p:spPr bwMode="auto">
              <a:xfrm rot="5431826">
                <a:off x="-420" y="504"/>
                <a:ext cx="1759" cy="808"/>
              </a:xfrm>
              <a:prstGeom prst="rightArrow">
                <a:avLst>
                  <a:gd name="adj1" fmla="val 59981"/>
                  <a:gd name="adj2" fmla="val 78623"/>
                </a:avLst>
              </a:prstGeom>
              <a:solidFill>
                <a:schemeClr val="accent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0" tIns="0" rIns="0" bIns="0"/>
              <a:lstStyle/>
              <a:p>
                <a:endParaRPr lang="en-GB"/>
              </a:p>
            </p:txBody>
          </p:sp>
          <p:pic>
            <p:nvPicPr>
              <p:cNvPr id="40992" name="Picture 10"/>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31825">
                <a:off x="8" y="4"/>
                <a:ext cx="904" cy="1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grpSp>
        <p:sp>
          <p:nvSpPr>
            <p:cNvPr id="40990" name="Rectangle 11"/>
            <p:cNvSpPr>
              <a:spLocks/>
            </p:cNvSpPr>
            <p:nvPr/>
          </p:nvSpPr>
          <p:spPr bwMode="auto">
            <a:xfrm>
              <a:off x="23" y="21"/>
              <a:ext cx="1046" cy="6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6400" b="1">
                  <a:solidFill>
                    <a:srgbClr val="FFFFFF"/>
                  </a:solidFill>
                </a:rPr>
                <a:t>10%</a:t>
              </a:r>
            </a:p>
          </p:txBody>
        </p:sp>
      </p:grpSp>
      <p:grpSp>
        <p:nvGrpSpPr>
          <p:cNvPr id="4" name="Group 12"/>
          <p:cNvGrpSpPr>
            <a:grpSpLocks/>
          </p:cNvGrpSpPr>
          <p:nvPr/>
        </p:nvGrpSpPr>
        <p:grpSpPr bwMode="auto">
          <a:xfrm>
            <a:off x="508000" y="4224338"/>
            <a:ext cx="4826000" cy="4148137"/>
            <a:chOff x="-112" y="21"/>
            <a:chExt cx="3040" cy="2613"/>
          </a:xfrm>
        </p:grpSpPr>
        <p:grpSp>
          <p:nvGrpSpPr>
            <p:cNvPr id="40985" name="Group 13"/>
            <p:cNvGrpSpPr>
              <a:grpSpLocks/>
            </p:cNvGrpSpPr>
            <p:nvPr/>
          </p:nvGrpSpPr>
          <p:grpSpPr bwMode="auto">
            <a:xfrm>
              <a:off x="-112" y="790"/>
              <a:ext cx="3040" cy="1844"/>
              <a:chOff x="0" y="0"/>
              <a:chExt cx="3040" cy="1843"/>
            </a:xfrm>
          </p:grpSpPr>
          <p:sp>
            <p:nvSpPr>
              <p:cNvPr id="40987" name="AutoShape 14"/>
              <p:cNvSpPr>
                <a:spLocks/>
              </p:cNvSpPr>
              <p:nvPr/>
            </p:nvSpPr>
            <p:spPr bwMode="auto">
              <a:xfrm rot="5431826">
                <a:off x="640" y="-483"/>
                <a:ext cx="1760" cy="2799"/>
              </a:xfrm>
              <a:prstGeom prst="rightArrow">
                <a:avLst>
                  <a:gd name="adj1" fmla="val 59981"/>
                  <a:gd name="adj2" fmla="val 36116"/>
                </a:avLst>
              </a:prstGeom>
              <a:solidFill>
                <a:schemeClr val="accent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0" tIns="0" rIns="0" bIns="0"/>
              <a:lstStyle/>
              <a:p>
                <a:endParaRPr lang="en-GB"/>
              </a:p>
            </p:txBody>
          </p:sp>
          <p:pic>
            <p:nvPicPr>
              <p:cNvPr id="40988" name="Picture 1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1825">
                <a:off x="8" y="13"/>
                <a:ext cx="3024" cy="1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grpSp>
        <p:sp>
          <p:nvSpPr>
            <p:cNvPr id="40986" name="Rectangle 16"/>
            <p:cNvSpPr>
              <a:spLocks/>
            </p:cNvSpPr>
            <p:nvPr/>
          </p:nvSpPr>
          <p:spPr bwMode="auto">
            <a:xfrm>
              <a:off x="886" y="21"/>
              <a:ext cx="1046" cy="6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6400" b="1">
                  <a:solidFill>
                    <a:srgbClr val="FFFFFF"/>
                  </a:solidFill>
                </a:rPr>
                <a:t>40%</a:t>
              </a:r>
            </a:p>
          </p:txBody>
        </p:sp>
      </p:grpSp>
      <p:grpSp>
        <p:nvGrpSpPr>
          <p:cNvPr id="6" name="Group 17"/>
          <p:cNvGrpSpPr>
            <a:grpSpLocks/>
          </p:cNvGrpSpPr>
          <p:nvPr/>
        </p:nvGrpSpPr>
        <p:grpSpPr bwMode="auto">
          <a:xfrm>
            <a:off x="14262100" y="4325938"/>
            <a:ext cx="1803400" cy="4108450"/>
            <a:chOff x="0" y="21"/>
            <a:chExt cx="1136" cy="2588"/>
          </a:xfrm>
        </p:grpSpPr>
        <p:grpSp>
          <p:nvGrpSpPr>
            <p:cNvPr id="40981" name="Group 18"/>
            <p:cNvGrpSpPr>
              <a:grpSpLocks/>
            </p:cNvGrpSpPr>
            <p:nvPr/>
          </p:nvGrpSpPr>
          <p:grpSpPr bwMode="auto">
            <a:xfrm>
              <a:off x="0" y="775"/>
              <a:ext cx="1136" cy="1834"/>
              <a:chOff x="0" y="0"/>
              <a:chExt cx="1136" cy="1834"/>
            </a:xfrm>
          </p:grpSpPr>
          <p:sp>
            <p:nvSpPr>
              <p:cNvPr id="40983" name="AutoShape 19"/>
              <p:cNvSpPr>
                <a:spLocks/>
              </p:cNvSpPr>
              <p:nvPr/>
            </p:nvSpPr>
            <p:spPr bwMode="auto">
              <a:xfrm rot="5431826">
                <a:off x="-312" y="405"/>
                <a:ext cx="1759" cy="1008"/>
              </a:xfrm>
              <a:prstGeom prst="rightArrow">
                <a:avLst>
                  <a:gd name="adj1" fmla="val 59981"/>
                  <a:gd name="adj2" fmla="val 63023"/>
                </a:avLst>
              </a:prstGeom>
              <a:solidFill>
                <a:schemeClr val="accent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0" tIns="0" rIns="0" bIns="0"/>
              <a:lstStyle/>
              <a:p>
                <a:endParaRPr lang="en-GB"/>
              </a:p>
            </p:txBody>
          </p:sp>
          <p:pic>
            <p:nvPicPr>
              <p:cNvPr id="40984" name="Picture 2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31825">
                <a:off x="8" y="5"/>
                <a:ext cx="1120" cy="18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grpSp>
        <p:sp>
          <p:nvSpPr>
            <p:cNvPr id="40982" name="Rectangle 21"/>
            <p:cNvSpPr>
              <a:spLocks/>
            </p:cNvSpPr>
            <p:nvPr/>
          </p:nvSpPr>
          <p:spPr bwMode="auto">
            <a:xfrm>
              <a:off x="23" y="21"/>
              <a:ext cx="1046" cy="6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6400" b="1">
                  <a:solidFill>
                    <a:srgbClr val="FFFFFF"/>
                  </a:solidFill>
                </a:rPr>
                <a:t>13%</a:t>
              </a:r>
            </a:p>
          </p:txBody>
        </p:sp>
      </p:grpSp>
      <p:grpSp>
        <p:nvGrpSpPr>
          <p:cNvPr id="8" name="Group 22"/>
          <p:cNvGrpSpPr>
            <a:grpSpLocks/>
          </p:cNvGrpSpPr>
          <p:nvPr/>
        </p:nvGrpSpPr>
        <p:grpSpPr bwMode="auto">
          <a:xfrm>
            <a:off x="6388100" y="4173538"/>
            <a:ext cx="4826000" cy="4148137"/>
            <a:chOff x="-112" y="21"/>
            <a:chExt cx="3040" cy="2613"/>
          </a:xfrm>
        </p:grpSpPr>
        <p:grpSp>
          <p:nvGrpSpPr>
            <p:cNvPr id="40977" name="Group 23"/>
            <p:cNvGrpSpPr>
              <a:grpSpLocks/>
            </p:cNvGrpSpPr>
            <p:nvPr/>
          </p:nvGrpSpPr>
          <p:grpSpPr bwMode="auto">
            <a:xfrm>
              <a:off x="-112" y="790"/>
              <a:ext cx="3040" cy="1844"/>
              <a:chOff x="0" y="0"/>
              <a:chExt cx="3040" cy="1843"/>
            </a:xfrm>
          </p:grpSpPr>
          <p:sp>
            <p:nvSpPr>
              <p:cNvPr id="40979" name="AutoShape 24"/>
              <p:cNvSpPr>
                <a:spLocks/>
              </p:cNvSpPr>
              <p:nvPr/>
            </p:nvSpPr>
            <p:spPr bwMode="auto">
              <a:xfrm rot="5431826">
                <a:off x="640" y="-483"/>
                <a:ext cx="1760" cy="2799"/>
              </a:xfrm>
              <a:prstGeom prst="rightArrow">
                <a:avLst>
                  <a:gd name="adj1" fmla="val 59981"/>
                  <a:gd name="adj2" fmla="val 36116"/>
                </a:avLst>
              </a:prstGeom>
              <a:solidFill>
                <a:schemeClr val="accent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0" tIns="0" rIns="0" bIns="0"/>
              <a:lstStyle/>
              <a:p>
                <a:endParaRPr lang="en-GB"/>
              </a:p>
            </p:txBody>
          </p:sp>
          <p:pic>
            <p:nvPicPr>
              <p:cNvPr id="40980" name="Picture 2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1825">
                <a:off x="8" y="13"/>
                <a:ext cx="3024" cy="1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grpSp>
        <p:sp>
          <p:nvSpPr>
            <p:cNvPr id="40978" name="Rectangle 26"/>
            <p:cNvSpPr>
              <a:spLocks/>
            </p:cNvSpPr>
            <p:nvPr/>
          </p:nvSpPr>
          <p:spPr bwMode="auto">
            <a:xfrm>
              <a:off x="887" y="21"/>
              <a:ext cx="1046" cy="6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6400" b="1">
                  <a:solidFill>
                    <a:srgbClr val="FFFFFF"/>
                  </a:solidFill>
                </a:rPr>
                <a:t>37%</a:t>
              </a:r>
            </a:p>
          </p:txBody>
        </p:sp>
      </p:grpSp>
      <p:sp>
        <p:nvSpPr>
          <p:cNvPr id="229403" name="Rectangle 27"/>
          <p:cNvSpPr>
            <a:spLocks/>
          </p:cNvSpPr>
          <p:nvPr/>
        </p:nvSpPr>
        <p:spPr bwMode="auto">
          <a:xfrm>
            <a:off x="17997488" y="11493500"/>
            <a:ext cx="7048500" cy="1600200"/>
          </a:xfrm>
          <a:prstGeom prst="rect">
            <a:avLst/>
          </a:prstGeom>
          <a:noFill/>
          <a:ln w="12700">
            <a:noFill/>
            <a:miter lim="800000"/>
            <a:headEnd/>
            <a:tailEnd/>
          </a:ln>
          <a:effectLst>
            <a:outerShdw dist="88899" dir="2700000" algn="ctr" rotWithShape="0">
              <a:schemeClr val="bg2">
                <a:alpha val="14999"/>
              </a:schemeClr>
            </a:outerShdw>
          </a:effectLst>
        </p:spPr>
        <p:txBody>
          <a:bodyPr lIns="0" tIns="0" rIns="0" bIns="0" anchor="ctr"/>
          <a:lstStyle/>
          <a:p>
            <a:pPr>
              <a:defRPr/>
            </a:pPr>
            <a:r>
              <a:rPr lang="en-US" sz="5100">
                <a:solidFill>
                  <a:srgbClr val="FFFFFF"/>
                </a:solidFill>
                <a:ea typeface="ヒラギノ角ゴ ProN W3" charset="-128"/>
                <a:cs typeface="+mn-cs"/>
              </a:rPr>
              <a:t>Credit cards and</a:t>
            </a:r>
          </a:p>
          <a:p>
            <a:pPr>
              <a:defRPr/>
            </a:pPr>
            <a:r>
              <a:rPr lang="en-US" sz="5100">
                <a:solidFill>
                  <a:srgbClr val="FFFFFF"/>
                </a:solidFill>
                <a:ea typeface="ヒラギノ角ゴ ProN W3" charset="-128"/>
                <a:cs typeface="+mn-cs"/>
              </a:rPr>
              <a:t> personal loans</a:t>
            </a:r>
          </a:p>
        </p:txBody>
      </p:sp>
      <p:sp>
        <p:nvSpPr>
          <p:cNvPr id="229404" name="Rectangle 28"/>
          <p:cNvSpPr>
            <a:spLocks/>
          </p:cNvSpPr>
          <p:nvPr/>
        </p:nvSpPr>
        <p:spPr bwMode="auto">
          <a:xfrm>
            <a:off x="1476375" y="11911013"/>
            <a:ext cx="2597150" cy="777875"/>
          </a:xfrm>
          <a:prstGeom prst="rect">
            <a:avLst/>
          </a:prstGeom>
          <a:noFill/>
          <a:ln w="12700">
            <a:noFill/>
            <a:miter lim="800000"/>
            <a:headEnd/>
            <a:tailEnd/>
          </a:ln>
          <a:effectLst>
            <a:outerShdw dist="88899" dir="2700000" algn="ctr" rotWithShape="0">
              <a:schemeClr val="bg2">
                <a:alpha val="14999"/>
              </a:schemeClr>
            </a:outerShdw>
          </a:effectLst>
        </p:spPr>
        <p:txBody>
          <a:bodyPr wrap="none" lIns="0" tIns="0" rIns="0" bIns="0" anchor="ctr">
            <a:spAutoFit/>
          </a:bodyPr>
          <a:lstStyle/>
          <a:p>
            <a:pPr>
              <a:defRPr/>
            </a:pPr>
            <a:r>
              <a:rPr lang="en-US" sz="5100">
                <a:solidFill>
                  <a:srgbClr val="FFFFFF"/>
                </a:solidFill>
                <a:ea typeface="ヒラギノ角ゴ ProN W3" charset="-128"/>
                <a:cs typeface="+mn-cs"/>
              </a:rPr>
              <a:t>Housing</a:t>
            </a:r>
          </a:p>
        </p:txBody>
      </p:sp>
      <p:sp>
        <p:nvSpPr>
          <p:cNvPr id="229405" name="Rectangle 29"/>
          <p:cNvSpPr>
            <a:spLocks/>
          </p:cNvSpPr>
          <p:nvPr/>
        </p:nvSpPr>
        <p:spPr bwMode="auto">
          <a:xfrm>
            <a:off x="11888788" y="12012613"/>
            <a:ext cx="7132637" cy="777875"/>
          </a:xfrm>
          <a:prstGeom prst="rect">
            <a:avLst/>
          </a:prstGeom>
          <a:noFill/>
          <a:ln w="12700">
            <a:noFill/>
            <a:miter lim="800000"/>
            <a:headEnd/>
            <a:tailEnd/>
          </a:ln>
          <a:effectLst>
            <a:outerShdw dist="88899" dir="2700000" algn="ctr" rotWithShape="0">
              <a:schemeClr val="bg2">
                <a:alpha val="14999"/>
              </a:schemeClr>
            </a:outerShdw>
          </a:effectLst>
        </p:spPr>
        <p:txBody>
          <a:bodyPr wrap="none" lIns="0" tIns="0" rIns="0" bIns="0" anchor="ctr">
            <a:spAutoFit/>
          </a:bodyPr>
          <a:lstStyle/>
          <a:p>
            <a:pPr>
              <a:defRPr/>
            </a:pPr>
            <a:r>
              <a:rPr lang="en-US" sz="5100">
                <a:solidFill>
                  <a:srgbClr val="FFFFFF"/>
                </a:solidFill>
                <a:ea typeface="ヒラギノ角ゴ ProN W3" charset="-128"/>
                <a:cs typeface="+mn-cs"/>
              </a:rPr>
              <a:t>Non-financial business</a:t>
            </a:r>
          </a:p>
        </p:txBody>
      </p:sp>
      <p:sp>
        <p:nvSpPr>
          <p:cNvPr id="229406" name="Rectangle 30"/>
          <p:cNvSpPr>
            <a:spLocks/>
          </p:cNvSpPr>
          <p:nvPr/>
        </p:nvSpPr>
        <p:spPr bwMode="auto">
          <a:xfrm>
            <a:off x="7061200" y="11860213"/>
            <a:ext cx="2854325" cy="777875"/>
          </a:xfrm>
          <a:prstGeom prst="rect">
            <a:avLst/>
          </a:prstGeom>
          <a:noFill/>
          <a:ln w="12700">
            <a:noFill/>
            <a:miter lim="800000"/>
            <a:headEnd/>
            <a:tailEnd/>
          </a:ln>
          <a:effectLst>
            <a:outerShdw dist="88899" dir="2700000" algn="ctr" rotWithShape="0">
              <a:schemeClr val="bg2">
                <a:alpha val="14999"/>
              </a:schemeClr>
            </a:outerShdw>
          </a:effectLst>
        </p:spPr>
        <p:txBody>
          <a:bodyPr wrap="none" lIns="0" tIns="0" rIns="0" bIns="0" anchor="ctr">
            <a:spAutoFit/>
          </a:bodyPr>
          <a:lstStyle/>
          <a:p>
            <a:pPr>
              <a:defRPr/>
            </a:pPr>
            <a:r>
              <a:rPr lang="en-US" sz="5100">
                <a:solidFill>
                  <a:srgbClr val="FFFFFF"/>
                </a:solidFill>
                <a:ea typeface="ヒラギノ角ゴ ProN W3" charset="-128"/>
                <a:cs typeface="+mn-cs"/>
              </a:rPr>
              <a:t>Financial</a:t>
            </a:r>
          </a:p>
        </p:txBody>
      </p:sp>
      <p:sp>
        <p:nvSpPr>
          <p:cNvPr id="229407" name="Rectangle 31"/>
          <p:cNvSpPr>
            <a:spLocks/>
          </p:cNvSpPr>
          <p:nvPr/>
        </p:nvSpPr>
        <p:spPr bwMode="auto">
          <a:xfrm>
            <a:off x="614363" y="1549400"/>
            <a:ext cx="15684500" cy="2425700"/>
          </a:xfrm>
          <a:prstGeom prst="rect">
            <a:avLst/>
          </a:prstGeom>
          <a:noFill/>
          <a:ln w="25400">
            <a:noFill/>
            <a:miter lim="800000"/>
            <a:headEnd/>
            <a:tailEnd/>
          </a:ln>
          <a:effectLst>
            <a:outerShdw dist="88899" dir="2700000" algn="ctr" rotWithShape="0">
              <a:schemeClr val="bg2">
                <a:alpha val="14999"/>
              </a:schemeClr>
            </a:outerShdw>
          </a:effectLst>
        </p:spPr>
        <p:txBody>
          <a:bodyPr lIns="584200" tIns="584200" rIns="584200" bIns="584200" anchor="ctr"/>
          <a:lstStyle/>
          <a:p>
            <a:pPr algn="l">
              <a:defRPr/>
            </a:pPr>
            <a:r>
              <a:rPr lang="en-US" sz="9100" dirty="0">
                <a:solidFill>
                  <a:srgbClr val="FFFFFF"/>
                </a:solidFill>
                <a:ea typeface="ヒラギノ角ゴ ProN W3" charset="-128"/>
                <a:cs typeface="+mn-cs"/>
              </a:rPr>
              <a:t>WHERE DID THE MONEY GO?</a:t>
            </a:r>
          </a:p>
        </p:txBody>
      </p:sp>
      <p:sp>
        <p:nvSpPr>
          <p:cNvPr id="229408" name="Rectangle 32"/>
          <p:cNvSpPr>
            <a:spLocks/>
          </p:cNvSpPr>
          <p:nvPr/>
        </p:nvSpPr>
        <p:spPr bwMode="auto">
          <a:xfrm>
            <a:off x="16891000" y="2095500"/>
            <a:ext cx="7056438" cy="1524000"/>
          </a:xfrm>
          <a:prstGeom prst="rect">
            <a:avLst/>
          </a:prstGeom>
          <a:noFill/>
          <a:ln w="12700">
            <a:noFill/>
            <a:miter lim="800000"/>
            <a:headEnd/>
            <a:tailEnd/>
          </a:ln>
          <a:effectLst>
            <a:outerShdw dist="88899" dir="2700000" algn="ctr" rotWithShape="0">
              <a:schemeClr val="bg2">
                <a:alpha val="14999"/>
              </a:schemeClr>
            </a:outerShdw>
          </a:effectLst>
        </p:spPr>
        <p:txBody>
          <a:bodyPr wrap="none" lIns="0" tIns="0" rIns="0" bIns="0" anchor="ctr">
            <a:spAutoFit/>
          </a:bodyPr>
          <a:lstStyle/>
          <a:p>
            <a:pPr algn="l">
              <a:defRPr/>
            </a:pPr>
            <a:r>
              <a:rPr lang="en-US" sz="5000">
                <a:solidFill>
                  <a:srgbClr val="FFFFFF"/>
                </a:solidFill>
                <a:latin typeface="Tw Cen MT" pitchFamily="32" charset="0"/>
                <a:ea typeface="Tw Cen MT" pitchFamily="32" charset="0"/>
                <a:cs typeface="Tw Cen MT" pitchFamily="32" charset="0"/>
                <a:sym typeface="Tw Cen MT" pitchFamily="32" charset="0"/>
              </a:rPr>
              <a:t>INCREASE IN LENDING</a:t>
            </a:r>
          </a:p>
          <a:p>
            <a:pPr algn="l">
              <a:defRPr/>
            </a:pPr>
            <a:r>
              <a:rPr lang="en-US" sz="5000">
                <a:solidFill>
                  <a:srgbClr val="FFFFFF"/>
                </a:solidFill>
                <a:latin typeface="Tw Cen MT" pitchFamily="32" charset="0"/>
                <a:ea typeface="Tw Cen MT" pitchFamily="32" charset="0"/>
                <a:cs typeface="Tw Cen MT" pitchFamily="32" charset="0"/>
                <a:sym typeface="Tw Cen MT" pitchFamily="32" charset="0"/>
              </a:rPr>
              <a:t>1997-2007</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3" name="Picture 1"/>
          <p:cNvPicPr>
            <a:picLocks noChangeAspect="1" noChangeArrowheads="1"/>
          </p:cNvPicPr>
          <p:nvPr/>
        </p:nvPicPr>
        <p:blipFill>
          <a:blip r:embed="rId3"/>
          <a:srcRect l="1010" t="1549" r="1607" b="2534"/>
          <a:stretch>
            <a:fillRect/>
          </a:stretch>
        </p:blipFill>
        <p:spPr bwMode="auto">
          <a:xfrm>
            <a:off x="14274800" y="1435100"/>
            <a:ext cx="8890000" cy="4421188"/>
          </a:xfrm>
          <a:prstGeom prst="rect">
            <a:avLst/>
          </a:prstGeom>
          <a:noFill/>
          <a:ln w="12700">
            <a:noFill/>
            <a:miter lim="800000"/>
            <a:headEnd/>
            <a:tailEnd/>
          </a:ln>
          <a:effectLst>
            <a:outerShdw algn="ctr" rotWithShape="0">
              <a:schemeClr val="bg2">
                <a:alpha val="95000"/>
              </a:schemeClr>
            </a:outerShdw>
          </a:effectLst>
        </p:spPr>
      </p:pic>
      <p:pic>
        <p:nvPicPr>
          <p:cNvPr id="141314" name="Picture 2"/>
          <p:cNvPicPr>
            <a:picLocks noChangeAspect="1" noChangeArrowheads="1"/>
          </p:cNvPicPr>
          <p:nvPr/>
        </p:nvPicPr>
        <p:blipFill>
          <a:blip r:embed="rId4"/>
          <a:srcRect/>
          <a:stretch>
            <a:fillRect/>
          </a:stretch>
        </p:blipFill>
        <p:spPr bwMode="auto">
          <a:xfrm>
            <a:off x="14357350" y="6069013"/>
            <a:ext cx="8890000" cy="5457825"/>
          </a:xfrm>
          <a:prstGeom prst="rect">
            <a:avLst/>
          </a:prstGeom>
          <a:noFill/>
          <a:ln w="12700">
            <a:noFill/>
            <a:miter lim="800000"/>
            <a:headEnd/>
            <a:tailEnd/>
          </a:ln>
          <a:effectLst>
            <a:outerShdw algn="ctr" rotWithShape="0">
              <a:schemeClr val="bg2">
                <a:alpha val="95000"/>
              </a:schemeClr>
            </a:outerShdw>
          </a:effectLst>
        </p:spPr>
      </p:pic>
      <p:pic>
        <p:nvPicPr>
          <p:cNvPr id="141315" name="Picture 3"/>
          <p:cNvPicPr>
            <a:picLocks noChangeAspect="1" noChangeArrowheads="1"/>
          </p:cNvPicPr>
          <p:nvPr/>
        </p:nvPicPr>
        <p:blipFill>
          <a:blip r:embed="rId5"/>
          <a:srcRect/>
          <a:stretch>
            <a:fillRect/>
          </a:stretch>
        </p:blipFill>
        <p:spPr bwMode="auto">
          <a:xfrm>
            <a:off x="1862138" y="1574800"/>
            <a:ext cx="8796337" cy="9682163"/>
          </a:xfrm>
          <a:prstGeom prst="rect">
            <a:avLst/>
          </a:prstGeom>
          <a:noFill/>
          <a:ln w="12700">
            <a:noFill/>
            <a:miter lim="800000"/>
            <a:headEnd/>
            <a:tailEnd/>
          </a:ln>
          <a:effectLst>
            <a:outerShdw algn="ctr" rotWithShape="0">
              <a:schemeClr val="bg2">
                <a:alpha val="95000"/>
              </a:schemeClr>
            </a:outerShdw>
          </a:effectLst>
        </p:spPr>
      </p:pic>
      <p:pic>
        <p:nvPicPr>
          <p:cNvPr id="141316" name="Picture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06600" y="10033000"/>
            <a:ext cx="8394700" cy="2222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141317" name="Picture 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46200" y="10033000"/>
            <a:ext cx="9537700" cy="2222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413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41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974550" cy="139350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8" y="-2135188"/>
            <a:ext cx="24471313" cy="18368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p:cNvSpPr>
            <a:spLocks noGrp="1" noChangeArrowheads="1"/>
          </p:cNvSpPr>
          <p:nvPr>
            <p:ph type="title"/>
          </p:nvPr>
        </p:nvSpPr>
        <p:spPr/>
        <p:txBody>
          <a:bodyPr/>
          <a:lstStyle/>
          <a:p>
            <a:pPr eaLnBrk="1" hangingPunct="1"/>
            <a:endParaRPr lang="en-US">
              <a:latin typeface="Arial Rounded MT Bold" charset="0"/>
              <a:ea typeface="ヒラギノ角ゴ ProN W3" charset="0"/>
              <a:sym typeface="Arial Rounded MT Bold" charset="0"/>
            </a:endParaRPr>
          </a:p>
        </p:txBody>
      </p:sp>
      <p:pic>
        <p:nvPicPr>
          <p:cNvPr id="450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739775"/>
            <a:ext cx="24464963" cy="19619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075" y="-1433513"/>
            <a:ext cx="23914100" cy="153384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46083"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3290" y="-342800"/>
            <a:ext cx="17551400" cy="309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704" y="-54768"/>
            <a:ext cx="18146016" cy="13808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333828" name="Rectangle 4"/>
          <p:cNvSpPr>
            <a:spLocks/>
          </p:cNvSpPr>
          <p:nvPr/>
        </p:nvSpPr>
        <p:spPr bwMode="auto">
          <a:xfrm>
            <a:off x="19248784" y="3113584"/>
            <a:ext cx="4812260" cy="2273300"/>
          </a:xfrm>
          <a:prstGeom prst="rect">
            <a:avLst/>
          </a:prstGeom>
          <a:noFill/>
          <a:ln w="12700">
            <a:noFill/>
            <a:miter lim="800000"/>
            <a:headEnd/>
            <a:tailEnd/>
          </a:ln>
          <a:effectLst>
            <a:outerShdw dist="76199" dir="2700000" algn="ctr" rotWithShape="0">
              <a:schemeClr val="bg2">
                <a:alpha val="23000"/>
              </a:schemeClr>
            </a:outerShdw>
          </a:effectLst>
        </p:spPr>
        <p:txBody>
          <a:bodyPr lIns="0" tIns="0" rIns="0" bIns="0" anchor="ctr"/>
          <a:lstStyle/>
          <a:p>
            <a:pPr algn="l">
              <a:spcBef>
                <a:spcPts val="5900"/>
              </a:spcBef>
              <a:defRPr/>
            </a:pPr>
            <a:r>
              <a:rPr lang="en-US" sz="5100" dirty="0">
                <a:solidFill>
                  <a:srgbClr val="FFFFFF"/>
                </a:solidFill>
                <a:latin typeface="Tw Cen MT Italic" charset="0"/>
                <a:ea typeface="Tw Cen MT Italic" charset="0"/>
                <a:cs typeface="Tw Cen MT Italic" charset="0"/>
                <a:sym typeface="Tw Cen MT Italic" charset="0"/>
              </a:rPr>
              <a:t>SOURCE: </a:t>
            </a:r>
            <a:endParaRPr lang="en-US" sz="5100" dirty="0" smtClean="0">
              <a:solidFill>
                <a:srgbClr val="FFFFFF"/>
              </a:solidFill>
              <a:latin typeface="Tw Cen MT Italic" charset="0"/>
              <a:ea typeface="Tw Cen MT Italic" charset="0"/>
              <a:cs typeface="Tw Cen MT Italic" charset="0"/>
              <a:sym typeface="Tw Cen MT Italic" charset="0"/>
            </a:endParaRPr>
          </a:p>
          <a:p>
            <a:pPr algn="l">
              <a:spcBef>
                <a:spcPts val="5900"/>
              </a:spcBef>
              <a:defRPr/>
            </a:pPr>
            <a:r>
              <a:rPr lang="en-US" sz="5100" dirty="0" smtClean="0">
                <a:solidFill>
                  <a:srgbClr val="FFFFFF"/>
                </a:solidFill>
                <a:latin typeface="Tw Cen MT Italic" charset="0"/>
                <a:ea typeface="Tw Cen MT Italic" charset="0"/>
                <a:cs typeface="Tw Cen MT Italic" charset="0"/>
                <a:sym typeface="Tw Cen MT Italic" charset="0"/>
              </a:rPr>
              <a:t>PROSPERITY </a:t>
            </a:r>
            <a:r>
              <a:rPr lang="en-US" sz="5100" dirty="0">
                <a:solidFill>
                  <a:srgbClr val="FFFFFF"/>
                </a:solidFill>
                <a:latin typeface="Tw Cen MT Italic" charset="0"/>
                <a:ea typeface="Tw Cen MT Italic" charset="0"/>
                <a:cs typeface="Tw Cen MT Italic" charset="0"/>
                <a:sym typeface="Tw Cen MT Italic" charset="0"/>
              </a:rPr>
              <a:t>WITHOUT GROWTH, TIM JACKSON</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04727">
            <a:off x="-161925" y="342900"/>
            <a:ext cx="8342313" cy="14185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50179"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87413" y="8629650"/>
            <a:ext cx="9245600" cy="387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93187" name="Picture 3"/>
          <p:cNvPicPr>
            <a:picLocks noChangeArrowheads="1"/>
          </p:cNvPicPr>
          <p:nvPr/>
        </p:nvPicPr>
        <p:blipFill>
          <a:blip r:embed="rId5"/>
          <a:srcRect/>
          <a:stretch>
            <a:fillRect/>
          </a:stretch>
        </p:blipFill>
        <p:spPr bwMode="auto">
          <a:xfrm>
            <a:off x="8547100" y="2971800"/>
            <a:ext cx="13804900" cy="2120900"/>
          </a:xfrm>
          <a:prstGeom prst="rect">
            <a:avLst/>
          </a:prstGeom>
          <a:noFill/>
          <a:ln w="12700">
            <a:noFill/>
            <a:miter lim="800000"/>
            <a:headEnd/>
            <a:tailEnd/>
          </a:ln>
          <a:effectLst>
            <a:outerShdw algn="ctr" rotWithShape="0">
              <a:schemeClr val="bg2">
                <a:alpha val="95000"/>
              </a:schemeClr>
            </a:outerShdw>
          </a:effectLst>
        </p:spPr>
      </p:pic>
      <p:pic>
        <p:nvPicPr>
          <p:cNvPr id="93188" name="Picture 4"/>
          <p:cNvPicPr>
            <a:picLocks noChangeArrowheads="1"/>
          </p:cNvPicPr>
          <p:nvPr/>
        </p:nvPicPr>
        <p:blipFill>
          <a:blip r:embed="rId6"/>
          <a:srcRect/>
          <a:stretch>
            <a:fillRect/>
          </a:stretch>
        </p:blipFill>
        <p:spPr bwMode="auto">
          <a:xfrm>
            <a:off x="8547100" y="4940300"/>
            <a:ext cx="13804900" cy="2286000"/>
          </a:xfrm>
          <a:prstGeom prst="rect">
            <a:avLst/>
          </a:prstGeom>
          <a:noFill/>
          <a:ln w="12700">
            <a:noFill/>
            <a:miter lim="800000"/>
            <a:headEnd/>
            <a:tailEnd/>
          </a:ln>
          <a:effectLst>
            <a:outerShdw algn="ctr" rotWithShape="0">
              <a:schemeClr val="bg2">
                <a:alpha val="95000"/>
              </a:schemeClr>
            </a:outerShdw>
          </a:effectLst>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3187"/>
                                        </p:tgtEl>
                                        <p:attrNameLst>
                                          <p:attrName>style.visibility</p:attrName>
                                        </p:attrNameLst>
                                      </p:cBhvr>
                                      <p:to>
                                        <p:strVal val="visible"/>
                                      </p:to>
                                    </p:set>
                                    <p:animEffect transition="in" filter="wipe(left)">
                                      <p:cBhvr>
                                        <p:cTn id="7" dur="500"/>
                                        <p:tgtEl>
                                          <p:spTgt spid="931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3188"/>
                                        </p:tgtEl>
                                        <p:attrNameLst>
                                          <p:attrName>style.visibility</p:attrName>
                                        </p:attrNameLst>
                                      </p:cBhvr>
                                      <p:to>
                                        <p:strVal val="visible"/>
                                      </p:to>
                                    </p:set>
                                    <p:animEffect transition="in" filter="wipe(left)">
                                      <p:cBhvr>
                                        <p:cTn id="12" dur="500"/>
                                        <p:tgtEl>
                                          <p:spTgt spid="93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6904" y="-1926976"/>
            <a:ext cx="20423732" cy="185780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p:cNvSpPr>
          <p:nvPr/>
        </p:nvSpPr>
        <p:spPr bwMode="auto">
          <a:xfrm>
            <a:off x="914400" y="3124200"/>
            <a:ext cx="10142538" cy="175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11500">
                <a:solidFill>
                  <a:srgbClr val="FFFFFF"/>
                </a:solidFill>
                <a:latin typeface="Calibri" charset="0"/>
                <a:sym typeface="Calibri" charset="0"/>
              </a:rPr>
              <a:t>MORE MONEY</a:t>
            </a:r>
          </a:p>
        </p:txBody>
      </p:sp>
      <p:sp>
        <p:nvSpPr>
          <p:cNvPr id="55299" name="Rectangle 4"/>
          <p:cNvSpPr>
            <a:spLocks/>
          </p:cNvSpPr>
          <p:nvPr/>
        </p:nvSpPr>
        <p:spPr bwMode="auto">
          <a:xfrm>
            <a:off x="2057400" y="5105400"/>
            <a:ext cx="8035925" cy="175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pPr algn="l"/>
            <a:r>
              <a:rPr lang="en-US" sz="11500">
                <a:solidFill>
                  <a:srgbClr val="FFFFFF"/>
                </a:solidFill>
                <a:latin typeface="Calibri" charset="0"/>
                <a:sym typeface="Calibri" charset="0"/>
              </a:rPr>
              <a:t>LESS DEBT</a:t>
            </a:r>
          </a:p>
        </p:txBody>
      </p:sp>
      <p:sp>
        <p:nvSpPr>
          <p:cNvPr id="457733" name="Rectangle 5"/>
          <p:cNvSpPr>
            <a:spLocks/>
          </p:cNvSpPr>
          <p:nvPr/>
        </p:nvSpPr>
        <p:spPr bwMode="auto">
          <a:xfrm>
            <a:off x="2155825" y="9090025"/>
            <a:ext cx="20066000" cy="1935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11500">
                <a:solidFill>
                  <a:srgbClr val="FFFFFF"/>
                </a:solidFill>
                <a:latin typeface="Calibri" charset="0"/>
                <a:sym typeface="Calibri" charset="0"/>
              </a:rPr>
              <a:t>LESS DEBT </a:t>
            </a:r>
            <a:r>
              <a:rPr lang="en-US" sz="12700">
                <a:solidFill>
                  <a:srgbClr val="FFFFFF"/>
                </a:solidFill>
                <a:latin typeface="Calibri" charset="0"/>
                <a:sym typeface="Calibri" charset="0"/>
              </a:rPr>
              <a:t>&amp;</a:t>
            </a:r>
            <a:r>
              <a:rPr lang="en-US" sz="11500">
                <a:solidFill>
                  <a:srgbClr val="FFFFFF"/>
                </a:solidFill>
                <a:latin typeface="Calibri" charset="0"/>
                <a:sym typeface="Calibri" charset="0"/>
              </a:rPr>
              <a:t> MORE MONEY</a:t>
            </a:r>
          </a:p>
        </p:txBody>
      </p:sp>
      <p:sp>
        <p:nvSpPr>
          <p:cNvPr id="457734" name="Rectangle 6"/>
          <p:cNvSpPr>
            <a:spLocks/>
          </p:cNvSpPr>
          <p:nvPr/>
        </p:nvSpPr>
        <p:spPr bwMode="auto">
          <a:xfrm>
            <a:off x="460375" y="7861300"/>
            <a:ext cx="6440488" cy="175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11500">
                <a:solidFill>
                  <a:srgbClr val="FFFFFF"/>
                </a:solidFill>
                <a:latin typeface="Lucida Grande" charset="0"/>
                <a:sym typeface="Lucida Grande" charset="0"/>
              </a:rPr>
              <a:t>We need:</a:t>
            </a:r>
          </a:p>
        </p:txBody>
      </p:sp>
      <p:pic>
        <p:nvPicPr>
          <p:cNvPr id="457735"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8939213"/>
            <a:ext cx="6527800" cy="3632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457736" name="Picture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8763000"/>
            <a:ext cx="8534400" cy="358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457737" name="Rectangle 9"/>
          <p:cNvSpPr>
            <a:spLocks/>
          </p:cNvSpPr>
          <p:nvPr/>
        </p:nvSpPr>
        <p:spPr bwMode="auto">
          <a:xfrm>
            <a:off x="14509750" y="10426700"/>
            <a:ext cx="8129588" cy="175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11500" dirty="0">
                <a:solidFill>
                  <a:srgbClr val="FF0000"/>
                </a:solidFill>
                <a:latin typeface="Lucida Grande" charset="0"/>
                <a:sym typeface="Lucida Grande" charset="0"/>
              </a:rPr>
              <a:t>Impossible.</a:t>
            </a:r>
          </a:p>
        </p:txBody>
      </p:sp>
      <p:sp>
        <p:nvSpPr>
          <p:cNvPr id="55305" name="AutoShape 10"/>
          <p:cNvSpPr>
            <a:spLocks/>
          </p:cNvSpPr>
          <p:nvPr/>
        </p:nvSpPr>
        <p:spPr bwMode="auto">
          <a:xfrm>
            <a:off x="609600" y="419100"/>
            <a:ext cx="23164800" cy="7010400"/>
          </a:xfrm>
          <a:prstGeom prst="roundRect">
            <a:avLst>
              <a:gd name="adj" fmla="val 2713"/>
            </a:avLst>
          </a:prstGeom>
          <a:noFill/>
          <a:ln w="152400">
            <a:solidFill>
              <a:srgbClr val="FFFFFF"/>
            </a:solidFill>
            <a:miter lim="800000"/>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en-GB"/>
          </a:p>
        </p:txBody>
      </p:sp>
      <p:sp>
        <p:nvSpPr>
          <p:cNvPr id="55306" name="Rectangle 11"/>
          <p:cNvSpPr>
            <a:spLocks/>
          </p:cNvSpPr>
          <p:nvPr/>
        </p:nvSpPr>
        <p:spPr bwMode="auto">
          <a:xfrm>
            <a:off x="8021638" y="1193800"/>
            <a:ext cx="7542212" cy="175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11500">
                <a:solidFill>
                  <a:srgbClr val="FFFFFF"/>
                </a:solidFill>
                <a:latin typeface="Lucida Grande" charset="0"/>
                <a:sym typeface="Lucida Grande" charset="0"/>
              </a:rPr>
              <a:t>THE RULES</a:t>
            </a:r>
          </a:p>
        </p:txBody>
      </p:sp>
      <p:sp>
        <p:nvSpPr>
          <p:cNvPr id="55307" name="Rectangle 12"/>
          <p:cNvSpPr>
            <a:spLocks/>
          </p:cNvSpPr>
          <p:nvPr/>
        </p:nvSpPr>
        <p:spPr bwMode="auto">
          <a:xfrm>
            <a:off x="10858500" y="5026025"/>
            <a:ext cx="11491913" cy="1935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pPr algn="l"/>
            <a:r>
              <a:rPr lang="en-US" sz="12700">
                <a:solidFill>
                  <a:srgbClr val="FFFFFF"/>
                </a:solidFill>
                <a:latin typeface="Calibri" charset="0"/>
                <a:cs typeface="Arial Unicode MS" charset="0"/>
                <a:sym typeface="Calibri" charset="0"/>
              </a:rPr>
              <a:t>☛ </a:t>
            </a:r>
            <a:r>
              <a:rPr lang="en-US" sz="11500">
                <a:solidFill>
                  <a:srgbClr val="FFFFFF"/>
                </a:solidFill>
                <a:latin typeface="Calibri" charset="0"/>
                <a:sym typeface="Calibri" charset="0"/>
              </a:rPr>
              <a:t>LESS MONEY</a:t>
            </a:r>
          </a:p>
        </p:txBody>
      </p:sp>
      <p:sp>
        <p:nvSpPr>
          <p:cNvPr id="55308" name="Rectangle 13"/>
          <p:cNvSpPr>
            <a:spLocks/>
          </p:cNvSpPr>
          <p:nvPr/>
        </p:nvSpPr>
        <p:spPr bwMode="auto">
          <a:xfrm>
            <a:off x="11449050" y="2955925"/>
            <a:ext cx="10679113" cy="1935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12700">
                <a:solidFill>
                  <a:srgbClr val="FFFFFF"/>
                </a:solidFill>
                <a:latin typeface="Calibri" charset="0"/>
                <a:cs typeface="Arial Unicode MS" charset="0"/>
                <a:sym typeface="Calibri" charset="0"/>
              </a:rPr>
              <a:t>☛ </a:t>
            </a:r>
            <a:r>
              <a:rPr lang="en-US" sz="11500">
                <a:solidFill>
                  <a:srgbClr val="FFFFFF"/>
                </a:solidFill>
                <a:latin typeface="Calibri" charset="0"/>
                <a:sym typeface="Calibri" charset="0"/>
              </a:rPr>
              <a:t>MORE DEBT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577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5773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5773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5773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5773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3" grpId="0" build="p" autoUpdateAnimBg="0"/>
      <p:bldP spid="457734" grpId="0" build="p" autoUpdateAnimBg="0"/>
      <p:bldP spid="457737"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bwMode="auto">
          <a:xfrm>
            <a:off x="2438400" y="4768850"/>
            <a:ext cx="21945600" cy="2286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0000" tIns="45000" rIns="90000" bIns="45000" numCol="1" anchor="t" anchorCtr="0" compatLnSpc="1">
            <a:prstTxWarp prst="textNoShape">
              <a:avLst/>
            </a:prstTxWarp>
          </a:bodyPr>
          <a:lstStyle/>
          <a:p>
            <a:pPr defTabSz="457200"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pPr>
            <a:r>
              <a:rPr lang="en-US" sz="14700" b="1" dirty="0">
                <a:solidFill>
                  <a:srgbClr val="FFFFFF"/>
                </a:solidFill>
                <a:latin typeface="Arial Rounded MT Bold"/>
                <a:ea typeface="ヒラギノ角ゴ ProN W3" charset="0"/>
                <a:cs typeface="Arial Rounded MT Bold"/>
              </a:rPr>
              <a:t>INEQUALITY</a:t>
            </a:r>
          </a:p>
        </p:txBody>
      </p:sp>
      <p:sp>
        <p:nvSpPr>
          <p:cNvPr id="17411" name="Text Box 3"/>
          <p:cNvSpPr txBox="1">
            <a:spLocks noChangeArrowheads="1"/>
          </p:cNvSpPr>
          <p:nvPr/>
        </p:nvSpPr>
        <p:spPr bwMode="auto">
          <a:xfrm>
            <a:off x="1319213" y="6929438"/>
            <a:ext cx="21945600" cy="2576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lIns="90000" tIns="45000" rIns="90000" bIns="45000"/>
          <a:lstStyle>
            <a:lvl1pPr defTabSz="4572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1pPr>
            <a:lvl2pPr marL="742950" indent="-285750" defTabSz="4572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2pPr>
            <a:lvl3pPr marL="1143000" indent="-228600" defTabSz="4572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3pPr>
            <a:lvl4pPr marL="1600200" indent="-228600" defTabSz="4572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4pPr>
            <a:lvl5pPr marL="2057400" indent="-228600" defTabSz="4572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5pPr>
            <a:lvl6pPr marL="2514600" indent="-228600" algn="ct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6pPr>
            <a:lvl7pPr marL="2971800" indent="-228600" algn="ct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7pPr>
            <a:lvl8pPr marL="3429000" indent="-228600" algn="ct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8pPr>
            <a:lvl9pPr marL="3886200" indent="-228600" algn="ct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9pPr>
          </a:lstStyle>
          <a:p>
            <a:pPr eaLnBrk="1">
              <a:buClr>
                <a:srgbClr val="000000"/>
              </a:buClr>
              <a:buSzPct val="100000"/>
              <a:buFont typeface="Times New Roman" charset="0"/>
              <a:buNone/>
            </a:pPr>
            <a:r>
              <a:rPr lang="en-US" sz="7200" b="1">
                <a:solidFill>
                  <a:srgbClr val="FFFFFF"/>
                </a:solidFill>
              </a:rPr>
              <a:t>Why </a:t>
            </a:r>
            <a:r>
              <a:rPr lang="en-US" sz="7200">
                <a:solidFill>
                  <a:srgbClr val="FFFFFF"/>
                </a:solidFill>
              </a:rPr>
              <a:t>is the gap between rich and poor getting bigger?</a:t>
            </a:r>
          </a:p>
        </p:txBody>
      </p:sp>
    </p:spTree>
    <p:extLst>
      <p:ext uri="{BB962C8B-B14F-4D97-AF65-F5344CB8AC3E}">
        <p14:creationId xmlns:p14="http://schemas.microsoft.com/office/powerpoint/2010/main" val="389367416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Content Placeholder 3" descr="inequality.jpg"/>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271120" y="0"/>
            <a:ext cx="18073688" cy="13920788"/>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Content Placeholder 3" descr="Decile-Distribution.png"/>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0" y="3402013"/>
            <a:ext cx="24511000" cy="820896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2467" name="TextBox 4"/>
          <p:cNvSpPr txBox="1">
            <a:spLocks noChangeArrowheads="1"/>
          </p:cNvSpPr>
          <p:nvPr/>
        </p:nvSpPr>
        <p:spPr bwMode="auto">
          <a:xfrm>
            <a:off x="74613" y="809625"/>
            <a:ext cx="23679150" cy="1860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5800">
                <a:solidFill>
                  <a:srgbClr val="000000"/>
                </a:solidFill>
                <a:latin typeface="Arial Rounded MT Bold" charset="0"/>
                <a:ea typeface="ヒラギノ角ゴ ProN W3" charset="0"/>
                <a:cs typeface="ヒラギノ角ゴ ProN W3" charset="0"/>
                <a:sym typeface="Arial Rounded MT Bold" charset="0"/>
              </a:defRPr>
            </a:lvl1pPr>
            <a:lvl2pPr marL="742950" indent="-285750" eaLnBrk="0" hangingPunct="0">
              <a:defRPr sz="5800">
                <a:solidFill>
                  <a:srgbClr val="000000"/>
                </a:solidFill>
                <a:latin typeface="Arial Rounded MT Bold" charset="0"/>
                <a:ea typeface="ヒラギノ角ゴ ProN W3" charset="0"/>
                <a:cs typeface="ヒラギノ角ゴ ProN W3" charset="0"/>
                <a:sym typeface="Arial Rounded MT Bold" charset="0"/>
              </a:defRPr>
            </a:lvl2pPr>
            <a:lvl3pPr marL="1143000" indent="-228600" eaLnBrk="0" hangingPunct="0">
              <a:defRPr sz="5800">
                <a:solidFill>
                  <a:srgbClr val="000000"/>
                </a:solidFill>
                <a:latin typeface="Arial Rounded MT Bold" charset="0"/>
                <a:ea typeface="ヒラギノ角ゴ ProN W3" charset="0"/>
                <a:cs typeface="ヒラギノ角ゴ ProN W3" charset="0"/>
                <a:sym typeface="Arial Rounded MT Bold" charset="0"/>
              </a:defRPr>
            </a:lvl3pPr>
            <a:lvl4pPr marL="1600200" indent="-228600" eaLnBrk="0" hangingPunct="0">
              <a:defRPr sz="5800">
                <a:solidFill>
                  <a:srgbClr val="000000"/>
                </a:solidFill>
                <a:latin typeface="Arial Rounded MT Bold" charset="0"/>
                <a:ea typeface="ヒラギノ角ゴ ProN W3" charset="0"/>
                <a:cs typeface="ヒラギノ角ゴ ProN W3" charset="0"/>
                <a:sym typeface="Arial Rounded MT Bold" charset="0"/>
              </a:defRPr>
            </a:lvl4pPr>
            <a:lvl5pPr marL="2057400" indent="-228600" eaLnBrk="0" hangingPunct="0">
              <a:defRPr sz="5800">
                <a:solidFill>
                  <a:srgbClr val="000000"/>
                </a:solidFill>
                <a:latin typeface="Arial Rounded MT Bold" charset="0"/>
                <a:ea typeface="ヒラギノ角ゴ ProN W3" charset="0"/>
                <a:cs typeface="ヒラギノ角ゴ ProN W3" charset="0"/>
                <a:sym typeface="Arial Rounded MT Bold" charset="0"/>
              </a:defRPr>
            </a:lvl5pPr>
            <a:lvl6pPr marL="25146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6pPr>
            <a:lvl7pPr marL="29718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7pPr>
            <a:lvl8pPr marL="34290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8pPr>
            <a:lvl9pPr marL="38862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9pPr>
          </a:lstStyle>
          <a:p>
            <a:pPr eaLnBrk="1" hangingPunct="1"/>
            <a:r>
              <a:rPr lang="en-GB"/>
              <a:t>The system distributes money from the bottom 90% to the top 10%</a:t>
            </a:r>
          </a:p>
          <a:p>
            <a:pPr eaLnBrk="1" hangingPunct="1"/>
            <a:endParaRPr lang="en-GB"/>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idx="4294967295"/>
          </p:nvPr>
        </p:nvSpPr>
        <p:spPr>
          <a:xfrm>
            <a:off x="238672" y="-486816"/>
            <a:ext cx="23164800" cy="2286000"/>
          </a:xfrm>
          <a:prstGeom prst="rect">
            <a:avLst/>
          </a:prstGeom>
        </p:spPr>
        <p:txBody>
          <a:bodyPr/>
          <a:lstStyle/>
          <a:p>
            <a:r>
              <a:rPr lang="en-GB" sz="9200" dirty="0">
                <a:solidFill>
                  <a:schemeClr val="tx1"/>
                </a:solidFill>
                <a:latin typeface="Arial Rounded MT Bold" charset="0"/>
                <a:ea typeface="ヒラギノ角ゴ ProN W3" charset="0"/>
                <a:sym typeface="Arial Rounded MT Bold" charset="0"/>
              </a:rPr>
              <a:t>It transfers money from the real economy to banks</a:t>
            </a:r>
            <a:br>
              <a:rPr lang="en-GB" sz="9200" dirty="0">
                <a:solidFill>
                  <a:schemeClr val="tx1"/>
                </a:solidFill>
                <a:latin typeface="Arial Rounded MT Bold" charset="0"/>
                <a:ea typeface="ヒラギノ角ゴ ProN W3" charset="0"/>
                <a:sym typeface="Arial Rounded MT Bold" charset="0"/>
              </a:rPr>
            </a:br>
            <a:endParaRPr lang="en-GB" dirty="0">
              <a:latin typeface="Arial Rounded MT Bold" charset="0"/>
              <a:ea typeface="ヒラギノ角ゴ ProN W3" charset="0"/>
              <a:sym typeface="Arial Rounded MT Bold" charset="0"/>
            </a:endParaRPr>
          </a:p>
        </p:txBody>
      </p:sp>
      <p:pic>
        <p:nvPicPr>
          <p:cNvPr id="63491" name="Content Placeholder 3" descr="Real-Economy-Syphoning.png"/>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6071320" y="3617640"/>
            <a:ext cx="14957425" cy="1056957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2128">
            <a:off x="4567238" y="-2017713"/>
            <a:ext cx="12458700" cy="15136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7" name="Picture 3"/>
          <p:cNvPicPr>
            <a:picLocks noChangeArrowheads="1"/>
          </p:cNvPicPr>
          <p:nvPr/>
        </p:nvPicPr>
        <p:blipFill>
          <a:blip r:embed="rId4"/>
          <a:srcRect/>
          <a:stretch>
            <a:fillRect/>
          </a:stretch>
        </p:blipFill>
        <p:spPr bwMode="auto">
          <a:xfrm rot="1698044">
            <a:off x="8626475" y="4778375"/>
            <a:ext cx="1231900" cy="1308100"/>
          </a:xfrm>
          <a:prstGeom prst="rect">
            <a:avLst/>
          </a:prstGeom>
          <a:noFill/>
          <a:ln w="12700">
            <a:noFill/>
            <a:miter lim="800000"/>
            <a:headEnd/>
            <a:tailEnd/>
          </a:ln>
          <a:effectLst>
            <a:outerShdw dist="25399" dir="2700000" algn="ctr" rotWithShape="0">
              <a:schemeClr val="bg2">
                <a:alpha val="75000"/>
              </a:schemeClr>
            </a:outerShdw>
          </a:effectLst>
        </p:spPr>
      </p:pic>
      <p:pic>
        <p:nvPicPr>
          <p:cNvPr id="8" name="Picture 4"/>
          <p:cNvPicPr>
            <a:picLocks noChangeArrowheads="1"/>
          </p:cNvPicPr>
          <p:nvPr/>
        </p:nvPicPr>
        <p:blipFill>
          <a:blip r:embed="rId5"/>
          <a:srcRect/>
          <a:stretch>
            <a:fillRect/>
          </a:stretch>
        </p:blipFill>
        <p:spPr bwMode="auto">
          <a:xfrm rot="1698044">
            <a:off x="12550775" y="3340100"/>
            <a:ext cx="1231900" cy="1308100"/>
          </a:xfrm>
          <a:prstGeom prst="rect">
            <a:avLst/>
          </a:prstGeom>
          <a:noFill/>
          <a:ln w="12700">
            <a:noFill/>
            <a:miter lim="800000"/>
            <a:headEnd/>
            <a:tailEnd/>
          </a:ln>
          <a:effectLst>
            <a:outerShdw dist="25399" dir="2700000" algn="ctr" rotWithShape="0">
              <a:schemeClr val="bg2">
                <a:alpha val="75000"/>
              </a:schemeClr>
            </a:outerShdw>
          </a:effectLst>
        </p:spPr>
      </p:pic>
      <p:pic>
        <p:nvPicPr>
          <p:cNvPr id="9" name="Picture 5"/>
          <p:cNvPicPr>
            <a:picLocks noChangeArrowheads="1"/>
          </p:cNvPicPr>
          <p:nvPr/>
        </p:nvPicPr>
        <p:blipFill>
          <a:blip r:embed="rId6"/>
          <a:srcRect/>
          <a:stretch>
            <a:fillRect/>
          </a:stretch>
        </p:blipFill>
        <p:spPr bwMode="auto">
          <a:xfrm rot="1698044">
            <a:off x="13808075" y="4965700"/>
            <a:ext cx="1231900" cy="1308100"/>
          </a:xfrm>
          <a:prstGeom prst="rect">
            <a:avLst/>
          </a:prstGeom>
          <a:noFill/>
          <a:ln w="12700">
            <a:noFill/>
            <a:miter lim="800000"/>
            <a:headEnd/>
            <a:tailEnd/>
          </a:ln>
          <a:effectLst>
            <a:outerShdw dist="25399" dir="2700000" algn="ctr" rotWithShape="0">
              <a:schemeClr val="bg2">
                <a:alpha val="75000"/>
              </a:schemeClr>
            </a:outerShdw>
          </a:effectLst>
        </p:spPr>
      </p:pic>
      <p:pic>
        <p:nvPicPr>
          <p:cNvPr id="10" name="Picture 6"/>
          <p:cNvPicPr>
            <a:picLocks noChangeArrowheads="1"/>
          </p:cNvPicPr>
          <p:nvPr/>
        </p:nvPicPr>
        <p:blipFill>
          <a:blip r:embed="rId7"/>
          <a:srcRect/>
          <a:stretch>
            <a:fillRect/>
          </a:stretch>
        </p:blipFill>
        <p:spPr bwMode="auto">
          <a:xfrm rot="1698044">
            <a:off x="11026775" y="9677400"/>
            <a:ext cx="1231900" cy="1308100"/>
          </a:xfrm>
          <a:prstGeom prst="rect">
            <a:avLst/>
          </a:prstGeom>
          <a:noFill/>
          <a:ln w="12700">
            <a:noFill/>
            <a:miter lim="800000"/>
            <a:headEnd/>
            <a:tailEnd/>
          </a:ln>
          <a:effectLst>
            <a:outerShdw dist="25399" dir="2700000" algn="ctr" rotWithShape="0">
              <a:schemeClr val="bg2">
                <a:alpha val="75000"/>
              </a:schemeClr>
            </a:outerShdw>
          </a:effectLst>
        </p:spPr>
      </p:pic>
      <p:pic>
        <p:nvPicPr>
          <p:cNvPr id="11" name="Picture 7"/>
          <p:cNvPicPr>
            <a:picLocks noChangeArrowheads="1"/>
          </p:cNvPicPr>
          <p:nvPr/>
        </p:nvPicPr>
        <p:blipFill>
          <a:blip r:embed="rId8"/>
          <a:srcRect/>
          <a:stretch>
            <a:fillRect/>
          </a:stretch>
        </p:blipFill>
        <p:spPr bwMode="auto">
          <a:xfrm rot="1698044">
            <a:off x="9464675" y="11430000"/>
            <a:ext cx="1231900" cy="1308100"/>
          </a:xfrm>
          <a:prstGeom prst="rect">
            <a:avLst/>
          </a:prstGeom>
          <a:noFill/>
          <a:ln w="12700">
            <a:noFill/>
            <a:miter lim="800000"/>
            <a:headEnd/>
            <a:tailEnd/>
          </a:ln>
          <a:effectLst>
            <a:outerShdw dist="25399" dir="2700000" algn="ctr" rotWithShape="0">
              <a:schemeClr val="bg2">
                <a:alpha val="75000"/>
              </a:schemeClr>
            </a:outerShdw>
          </a:effectLst>
        </p:spPr>
      </p:pic>
      <p:pic>
        <p:nvPicPr>
          <p:cNvPr id="12" name="Picture 8"/>
          <p:cNvPicPr>
            <a:picLocks noChangeArrowheads="1"/>
          </p:cNvPicPr>
          <p:nvPr/>
        </p:nvPicPr>
        <p:blipFill>
          <a:blip r:embed="rId9"/>
          <a:srcRect/>
          <a:stretch>
            <a:fillRect/>
          </a:stretch>
        </p:blipFill>
        <p:spPr bwMode="auto">
          <a:xfrm rot="1698044">
            <a:off x="14036675" y="12407900"/>
            <a:ext cx="1231900" cy="1308100"/>
          </a:xfrm>
          <a:prstGeom prst="rect">
            <a:avLst/>
          </a:prstGeom>
          <a:noFill/>
          <a:ln w="12700">
            <a:noFill/>
            <a:miter lim="800000"/>
            <a:headEnd/>
            <a:tailEnd/>
          </a:ln>
          <a:effectLst>
            <a:outerShdw dist="25399" dir="2700000" algn="ctr" rotWithShape="0">
              <a:schemeClr val="bg2">
                <a:alpha val="75000"/>
              </a:schemeClr>
            </a:outerShdw>
          </a:effectLst>
        </p:spPr>
      </p:pic>
      <p:pic>
        <p:nvPicPr>
          <p:cNvPr id="13" name="Picture 9"/>
          <p:cNvPicPr>
            <a:picLocks noChangeArrowheads="1"/>
          </p:cNvPicPr>
          <p:nvPr/>
        </p:nvPicPr>
        <p:blipFill>
          <a:blip r:embed="rId10"/>
          <a:srcRect/>
          <a:stretch>
            <a:fillRect/>
          </a:stretch>
        </p:blipFill>
        <p:spPr bwMode="auto">
          <a:xfrm rot="1698044">
            <a:off x="12334875" y="7391400"/>
            <a:ext cx="1231900" cy="1308100"/>
          </a:xfrm>
          <a:prstGeom prst="rect">
            <a:avLst/>
          </a:prstGeom>
          <a:noFill/>
          <a:ln w="12700">
            <a:noFill/>
            <a:miter lim="800000"/>
            <a:headEnd/>
            <a:tailEnd/>
          </a:ln>
          <a:effectLst>
            <a:outerShdw dist="25399" dir="2700000" algn="ctr" rotWithShape="0">
              <a:schemeClr val="bg2">
                <a:alpha val="75000"/>
              </a:schemeClr>
            </a:outerShdw>
          </a:effectLst>
        </p:spPr>
      </p:pic>
      <p:sp>
        <p:nvSpPr>
          <p:cNvPr id="64522" name="Freeform 10"/>
          <p:cNvSpPr>
            <a:spLocks/>
          </p:cNvSpPr>
          <p:nvPr/>
        </p:nvSpPr>
        <p:spPr bwMode="auto">
          <a:xfrm>
            <a:off x="13509625" y="4117975"/>
            <a:ext cx="1571625" cy="7162800"/>
          </a:xfrm>
          <a:custGeom>
            <a:avLst/>
            <a:gdLst>
              <a:gd name="T0" fmla="*/ 0 w 17470"/>
              <a:gd name="T1" fmla="*/ 0 h 21600"/>
              <a:gd name="T2" fmla="*/ 2147483647 w 17470"/>
              <a:gd name="T3" fmla="*/ 2147483647 h 21600"/>
              <a:gd name="T4" fmla="*/ 0 60000 65536"/>
              <a:gd name="T5" fmla="*/ 0 60000 65536"/>
              <a:gd name="T6" fmla="*/ 0 w 17470"/>
              <a:gd name="T7" fmla="*/ 0 h 21600"/>
              <a:gd name="T8" fmla="*/ 17470 w 17470"/>
              <a:gd name="T9" fmla="*/ 21600 h 21600"/>
            </a:gdLst>
            <a:ahLst/>
            <a:cxnLst>
              <a:cxn ang="T4">
                <a:pos x="T0" y="T1"/>
              </a:cxn>
              <a:cxn ang="T5">
                <a:pos x="T2" y="T3"/>
              </a:cxn>
            </a:cxnLst>
            <a:rect l="T6" t="T7" r="T8" b="T9"/>
            <a:pathLst>
              <a:path w="17470" h="21600">
                <a:moveTo>
                  <a:pt x="0" y="0"/>
                </a:moveTo>
                <a:cubicBezTo>
                  <a:pt x="0" y="0"/>
                  <a:pt x="21600" y="12219"/>
                  <a:pt x="16764" y="21600"/>
                </a:cubicBezTo>
              </a:path>
            </a:pathLst>
          </a:custGeom>
          <a:noFill/>
          <a:ln w="88900" cap="flat">
            <a:solidFill>
              <a:srgbClr val="FF00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endParaRPr lang="en-US"/>
          </a:p>
        </p:txBody>
      </p:sp>
      <p:sp>
        <p:nvSpPr>
          <p:cNvPr id="64523" name="Freeform 11"/>
          <p:cNvSpPr>
            <a:spLocks/>
          </p:cNvSpPr>
          <p:nvPr/>
        </p:nvSpPr>
        <p:spPr bwMode="auto">
          <a:xfrm>
            <a:off x="9737725" y="11698288"/>
            <a:ext cx="5054600" cy="725487"/>
          </a:xfrm>
          <a:custGeom>
            <a:avLst/>
            <a:gdLst>
              <a:gd name="T0" fmla="*/ 0 w 21600"/>
              <a:gd name="T1" fmla="*/ 2147483647 h 15000"/>
              <a:gd name="T2" fmla="*/ 2147483647 w 21600"/>
              <a:gd name="T3" fmla="*/ 2147483647 h 15000"/>
              <a:gd name="T4" fmla="*/ 0 60000 65536"/>
              <a:gd name="T5" fmla="*/ 0 60000 65536"/>
              <a:gd name="T6" fmla="*/ 0 w 21600"/>
              <a:gd name="T7" fmla="*/ 0 h 15000"/>
              <a:gd name="T8" fmla="*/ 21600 w 21600"/>
              <a:gd name="T9" fmla="*/ 15000 h 15000"/>
            </a:gdLst>
            <a:ahLst/>
            <a:cxnLst>
              <a:cxn ang="T4">
                <a:pos x="T0" y="T1"/>
              </a:cxn>
              <a:cxn ang="T5">
                <a:pos x="T2" y="T3"/>
              </a:cxn>
            </a:cxnLst>
            <a:rect l="T6" t="T7" r="T8" b="T9"/>
            <a:pathLst>
              <a:path w="21600" h="15000">
                <a:moveTo>
                  <a:pt x="0" y="15000"/>
                </a:moveTo>
                <a:cubicBezTo>
                  <a:pt x="0" y="15000"/>
                  <a:pt x="13655" y="-6600"/>
                  <a:pt x="21600" y="2040"/>
                </a:cubicBezTo>
              </a:path>
            </a:pathLst>
          </a:custGeom>
          <a:noFill/>
          <a:ln w="88900" cap="flat">
            <a:solidFill>
              <a:srgbClr val="FF00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endParaRPr lang="en-US"/>
          </a:p>
        </p:txBody>
      </p:sp>
      <p:sp>
        <p:nvSpPr>
          <p:cNvPr id="64524" name="Freeform 12"/>
          <p:cNvSpPr>
            <a:spLocks/>
          </p:cNvSpPr>
          <p:nvPr/>
        </p:nvSpPr>
        <p:spPr bwMode="auto">
          <a:xfrm>
            <a:off x="9242425" y="5502275"/>
            <a:ext cx="5549900" cy="5880100"/>
          </a:xfrm>
          <a:custGeom>
            <a:avLst/>
            <a:gdLst>
              <a:gd name="T0" fmla="*/ 0 w 21600"/>
              <a:gd name="T1" fmla="*/ 0 h 21600"/>
              <a:gd name="T2" fmla="*/ 2147483647 w 21600"/>
              <a:gd name="T3" fmla="*/ 2147483647 h 21600"/>
              <a:gd name="T4" fmla="*/ 0 60000 65536"/>
              <a:gd name="T5" fmla="*/ 0 60000 65536"/>
              <a:gd name="T6" fmla="*/ 0 w 21600"/>
              <a:gd name="T7" fmla="*/ 0 h 21600"/>
              <a:gd name="T8" fmla="*/ 21600 w 21600"/>
              <a:gd name="T9" fmla="*/ 21600 h 21600"/>
            </a:gdLst>
            <a:ahLst/>
            <a:cxnLst>
              <a:cxn ang="T4">
                <a:pos x="T0" y="T1"/>
              </a:cxn>
              <a:cxn ang="T5">
                <a:pos x="T2" y="T3"/>
              </a:cxn>
            </a:cxnLst>
            <a:rect l="T6" t="T7" r="T8" b="T9"/>
            <a:pathLst>
              <a:path w="21600" h="21600">
                <a:moveTo>
                  <a:pt x="0" y="0"/>
                </a:moveTo>
                <a:cubicBezTo>
                  <a:pt x="0" y="0"/>
                  <a:pt x="21261" y="16128"/>
                  <a:pt x="21600" y="21600"/>
                </a:cubicBezTo>
              </a:path>
            </a:pathLst>
          </a:custGeom>
          <a:noFill/>
          <a:ln w="88900" cap="flat">
            <a:solidFill>
              <a:srgbClr val="FF00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endParaRPr lang="en-US"/>
          </a:p>
        </p:txBody>
      </p:sp>
      <p:sp>
        <p:nvSpPr>
          <p:cNvPr id="64525" name="Freeform 13"/>
          <p:cNvSpPr>
            <a:spLocks/>
          </p:cNvSpPr>
          <p:nvPr/>
        </p:nvSpPr>
        <p:spPr bwMode="auto">
          <a:xfrm>
            <a:off x="13014325" y="8143875"/>
            <a:ext cx="1917700" cy="3060700"/>
          </a:xfrm>
          <a:custGeom>
            <a:avLst/>
            <a:gdLst>
              <a:gd name="T0" fmla="*/ 0 w 21600"/>
              <a:gd name="T1" fmla="*/ 0 h 21600"/>
              <a:gd name="T2" fmla="*/ 2147483647 w 21600"/>
              <a:gd name="T3" fmla="*/ 2147483647 h 21600"/>
              <a:gd name="T4" fmla="*/ 0 60000 65536"/>
              <a:gd name="T5" fmla="*/ 0 60000 65536"/>
              <a:gd name="T6" fmla="*/ 0 w 21600"/>
              <a:gd name="T7" fmla="*/ 0 h 21600"/>
              <a:gd name="T8" fmla="*/ 21600 w 21600"/>
              <a:gd name="T9" fmla="*/ 21600 h 21600"/>
            </a:gdLst>
            <a:ahLst/>
            <a:cxnLst>
              <a:cxn ang="T4">
                <a:pos x="T0" y="T1"/>
              </a:cxn>
              <a:cxn ang="T5">
                <a:pos x="T2" y="T3"/>
              </a:cxn>
            </a:cxnLst>
            <a:rect l="T6" t="T7" r="T8" b="T9"/>
            <a:pathLst>
              <a:path w="21600" h="21600">
                <a:moveTo>
                  <a:pt x="0" y="0"/>
                </a:moveTo>
                <a:cubicBezTo>
                  <a:pt x="0" y="0"/>
                  <a:pt x="19309" y="8123"/>
                  <a:pt x="21600" y="21600"/>
                </a:cubicBezTo>
              </a:path>
            </a:pathLst>
          </a:custGeom>
          <a:noFill/>
          <a:ln w="88900" cap="flat">
            <a:solidFill>
              <a:srgbClr val="FF00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endParaRPr lang="en-US"/>
          </a:p>
        </p:txBody>
      </p:sp>
      <p:sp>
        <p:nvSpPr>
          <p:cNvPr id="64526" name="Freeform 14"/>
          <p:cNvSpPr>
            <a:spLocks/>
          </p:cNvSpPr>
          <p:nvPr/>
        </p:nvSpPr>
        <p:spPr bwMode="auto">
          <a:xfrm>
            <a:off x="11515725" y="10258425"/>
            <a:ext cx="3340100" cy="1303338"/>
          </a:xfrm>
          <a:custGeom>
            <a:avLst/>
            <a:gdLst>
              <a:gd name="T0" fmla="*/ 0 w 21600"/>
              <a:gd name="T1" fmla="*/ 2147483647 h 13303"/>
              <a:gd name="T2" fmla="*/ 2147483647 w 21600"/>
              <a:gd name="T3" fmla="*/ 2147483647 h 13303"/>
              <a:gd name="T4" fmla="*/ 0 60000 65536"/>
              <a:gd name="T5" fmla="*/ 0 60000 65536"/>
              <a:gd name="T6" fmla="*/ 0 w 21600"/>
              <a:gd name="T7" fmla="*/ 0 h 13303"/>
              <a:gd name="T8" fmla="*/ 21600 w 21600"/>
              <a:gd name="T9" fmla="*/ 13303 h 13303"/>
            </a:gdLst>
            <a:ahLst/>
            <a:cxnLst>
              <a:cxn ang="T4">
                <a:pos x="T0" y="T1"/>
              </a:cxn>
              <a:cxn ang="T5">
                <a:pos x="T2" y="T3"/>
              </a:cxn>
            </a:cxnLst>
            <a:rect l="T6" t="T7" r="T8" b="T9"/>
            <a:pathLst>
              <a:path w="21600" h="13303">
                <a:moveTo>
                  <a:pt x="0" y="2903"/>
                </a:moveTo>
                <a:cubicBezTo>
                  <a:pt x="0" y="2903"/>
                  <a:pt x="6198" y="-8297"/>
                  <a:pt x="21600" y="13303"/>
                </a:cubicBezTo>
              </a:path>
            </a:pathLst>
          </a:custGeom>
          <a:noFill/>
          <a:ln w="88900" cap="flat">
            <a:solidFill>
              <a:srgbClr val="FF00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endParaRPr lang="en-US"/>
          </a:p>
        </p:txBody>
      </p:sp>
      <p:sp>
        <p:nvSpPr>
          <p:cNvPr id="64527" name="Freeform 15"/>
          <p:cNvSpPr>
            <a:spLocks/>
          </p:cNvSpPr>
          <p:nvPr/>
        </p:nvSpPr>
        <p:spPr bwMode="auto">
          <a:xfrm>
            <a:off x="14868525" y="12106275"/>
            <a:ext cx="269875" cy="889000"/>
          </a:xfrm>
          <a:custGeom>
            <a:avLst/>
            <a:gdLst>
              <a:gd name="T0" fmla="*/ 2147483647 w 10572"/>
              <a:gd name="T1" fmla="*/ 2147483647 h 21600"/>
              <a:gd name="T2" fmla="*/ 2147483647 w 10572"/>
              <a:gd name="T3" fmla="*/ 0 h 21600"/>
              <a:gd name="T4" fmla="*/ 0 60000 65536"/>
              <a:gd name="T5" fmla="*/ 0 60000 65536"/>
              <a:gd name="T6" fmla="*/ 0 w 10572"/>
              <a:gd name="T7" fmla="*/ 0 h 21600"/>
              <a:gd name="T8" fmla="*/ 10572 w 10572"/>
              <a:gd name="T9" fmla="*/ 21600 h 21600"/>
            </a:gdLst>
            <a:ahLst/>
            <a:cxnLst>
              <a:cxn ang="T4">
                <a:pos x="T0" y="T1"/>
              </a:cxn>
              <a:cxn ang="T5">
                <a:pos x="T2" y="T3"/>
              </a:cxn>
            </a:cxnLst>
            <a:rect l="T6" t="T7" r="T8" b="T9"/>
            <a:pathLst>
              <a:path w="10572" h="21600">
                <a:moveTo>
                  <a:pt x="7161" y="21600"/>
                </a:moveTo>
                <a:cubicBezTo>
                  <a:pt x="7161" y="21600"/>
                  <a:pt x="-11028" y="6988"/>
                  <a:pt x="10572" y="0"/>
                </a:cubicBezTo>
              </a:path>
            </a:pathLst>
          </a:custGeom>
          <a:noFill/>
          <a:ln w="88900" cap="flat">
            <a:solidFill>
              <a:srgbClr val="FF00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endParaRPr lang="en-US"/>
          </a:p>
        </p:txBody>
      </p:sp>
      <p:sp>
        <p:nvSpPr>
          <p:cNvPr id="64528" name="Freeform 16"/>
          <p:cNvSpPr>
            <a:spLocks/>
          </p:cNvSpPr>
          <p:nvPr/>
        </p:nvSpPr>
        <p:spPr bwMode="auto">
          <a:xfrm>
            <a:off x="14792325" y="5629275"/>
            <a:ext cx="1023938" cy="5308600"/>
          </a:xfrm>
          <a:custGeom>
            <a:avLst/>
            <a:gdLst>
              <a:gd name="T0" fmla="*/ 0 w 11043"/>
              <a:gd name="T1" fmla="*/ 0 h 21600"/>
              <a:gd name="T2" fmla="*/ 2147483647 w 11043"/>
              <a:gd name="T3" fmla="*/ 2147483647 h 21600"/>
              <a:gd name="T4" fmla="*/ 0 60000 65536"/>
              <a:gd name="T5" fmla="*/ 0 60000 65536"/>
              <a:gd name="T6" fmla="*/ 0 w 11043"/>
              <a:gd name="T7" fmla="*/ 0 h 21600"/>
              <a:gd name="T8" fmla="*/ 11043 w 11043"/>
              <a:gd name="T9" fmla="*/ 21600 h 21600"/>
            </a:gdLst>
            <a:ahLst/>
            <a:cxnLst>
              <a:cxn ang="T4">
                <a:pos x="T0" y="T1"/>
              </a:cxn>
              <a:cxn ang="T5">
                <a:pos x="T2" y="T3"/>
              </a:cxn>
            </a:cxnLst>
            <a:rect l="T6" t="T7" r="T8" b="T9"/>
            <a:pathLst>
              <a:path w="11043" h="21600">
                <a:moveTo>
                  <a:pt x="0" y="0"/>
                </a:moveTo>
                <a:cubicBezTo>
                  <a:pt x="0" y="0"/>
                  <a:pt x="21600" y="10108"/>
                  <a:pt x="4383" y="21600"/>
                </a:cubicBezTo>
              </a:path>
            </a:pathLst>
          </a:custGeom>
          <a:noFill/>
          <a:ln w="88900" cap="flat">
            <a:solidFill>
              <a:srgbClr val="FF00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endParaRPr lang="en-US"/>
          </a:p>
        </p:txBody>
      </p:sp>
      <p:pic>
        <p:nvPicPr>
          <p:cNvPr id="64529" name="Picture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1627178">
            <a:off x="14206538" y="6557963"/>
            <a:ext cx="3492500" cy="6105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64531" name="Title 1"/>
          <p:cNvSpPr>
            <a:spLocks noGrp="1"/>
          </p:cNvSpPr>
          <p:nvPr>
            <p:ph type="title" idx="4294967295"/>
          </p:nvPr>
        </p:nvSpPr>
        <p:spPr>
          <a:xfrm>
            <a:off x="1676400" y="914400"/>
            <a:ext cx="22707600" cy="2286000"/>
          </a:xfrm>
          <a:prstGeom prst="rect">
            <a:avLst/>
          </a:prstGeom>
        </p:spPr>
        <p:txBody>
          <a:bodyPr/>
          <a:lstStyle/>
          <a:p>
            <a:r>
              <a:rPr lang="en-GB" sz="7500">
                <a:solidFill>
                  <a:schemeClr val="tx1"/>
                </a:solidFill>
                <a:latin typeface="Arial Rounded MT Bold" charset="0"/>
                <a:ea typeface="ヒラギノ角ゴ ProN W3" charset="0"/>
                <a:sym typeface="Arial Rounded MT Bold" charset="0"/>
              </a:rPr>
              <a:t>It transfers money from the rest of the UK to the City of London</a:t>
            </a:r>
            <a:br>
              <a:rPr lang="en-GB" sz="7500">
                <a:solidFill>
                  <a:schemeClr val="tx1"/>
                </a:solidFill>
                <a:latin typeface="Arial Rounded MT Bold" charset="0"/>
                <a:ea typeface="ヒラギノ角ゴ ProN W3" charset="0"/>
                <a:sym typeface="Arial Rounded MT Bold" charset="0"/>
              </a:rPr>
            </a:br>
            <a:endParaRPr lang="en-GB">
              <a:latin typeface="Arial Rounded MT Bold" charset="0"/>
              <a:ea typeface="ヒラギノ角ゴ ProN W3" charset="0"/>
              <a:sym typeface="Arial Rounded MT Bold"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1" name="Picture 3"/>
          <p:cNvPicPr>
            <a:picLocks noChangeAspect="1" noChangeArrowheads="1"/>
          </p:cNvPicPr>
          <p:nvPr/>
        </p:nvPicPr>
        <p:blipFill>
          <a:blip r:embed="rId3"/>
          <a:srcRect/>
          <a:stretch>
            <a:fillRect/>
          </a:stretch>
        </p:blipFill>
        <p:spPr bwMode="auto">
          <a:xfrm>
            <a:off x="680179" y="0"/>
            <a:ext cx="22408421" cy="13709650"/>
          </a:xfrm>
          <a:prstGeom prst="rect">
            <a:avLst/>
          </a:prstGeom>
          <a:noFill/>
          <a:ln w="12700">
            <a:noFill/>
            <a:miter lim="800000"/>
            <a:headEnd/>
            <a:tailEnd/>
          </a:ln>
          <a:effectLst>
            <a:outerShdw dist="88899" dir="2700000" algn="ctr" rotWithShape="0">
              <a:schemeClr val="bg2">
                <a:alpha val="14999"/>
              </a:schemeClr>
            </a:outerShdw>
          </a:effectLst>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4"/>
          <p:cNvSpPr txBox="1">
            <a:spLocks/>
          </p:cNvSpPr>
          <p:nvPr/>
        </p:nvSpPr>
        <p:spPr bwMode="auto">
          <a:xfrm>
            <a:off x="509588" y="533400"/>
            <a:ext cx="11682412" cy="3689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eaLnBrk="0" hangingPunct="0">
              <a:defRPr sz="5800">
                <a:solidFill>
                  <a:srgbClr val="000000"/>
                </a:solidFill>
                <a:latin typeface="Arial Rounded MT Bold" charset="0"/>
                <a:ea typeface="ヒラギノ角ゴ ProN W3" charset="0"/>
                <a:cs typeface="ヒラギノ角ゴ ProN W3" charset="0"/>
                <a:sym typeface="Arial Rounded MT Bold" charset="0"/>
              </a:defRPr>
            </a:lvl1pPr>
            <a:lvl2pPr marL="742950" indent="-285750" eaLnBrk="0" hangingPunct="0">
              <a:defRPr sz="5800">
                <a:solidFill>
                  <a:srgbClr val="000000"/>
                </a:solidFill>
                <a:latin typeface="Arial Rounded MT Bold" charset="0"/>
                <a:ea typeface="ヒラギノ角ゴ ProN W3" charset="0"/>
                <a:cs typeface="ヒラギノ角ゴ ProN W3" charset="0"/>
                <a:sym typeface="Arial Rounded MT Bold" charset="0"/>
              </a:defRPr>
            </a:lvl2pPr>
            <a:lvl3pPr marL="1143000" indent="-228600" eaLnBrk="0" hangingPunct="0">
              <a:defRPr sz="5800">
                <a:solidFill>
                  <a:srgbClr val="000000"/>
                </a:solidFill>
                <a:latin typeface="Arial Rounded MT Bold" charset="0"/>
                <a:ea typeface="ヒラギノ角ゴ ProN W3" charset="0"/>
                <a:cs typeface="ヒラギノ角ゴ ProN W3" charset="0"/>
                <a:sym typeface="Arial Rounded MT Bold" charset="0"/>
              </a:defRPr>
            </a:lvl3pPr>
            <a:lvl4pPr marL="1600200" indent="-228600" eaLnBrk="0" hangingPunct="0">
              <a:defRPr sz="5800">
                <a:solidFill>
                  <a:srgbClr val="000000"/>
                </a:solidFill>
                <a:latin typeface="Arial Rounded MT Bold" charset="0"/>
                <a:ea typeface="ヒラギノ角ゴ ProN W3" charset="0"/>
                <a:cs typeface="ヒラギノ角ゴ ProN W3" charset="0"/>
                <a:sym typeface="Arial Rounded MT Bold" charset="0"/>
              </a:defRPr>
            </a:lvl4pPr>
            <a:lvl5pPr marL="2057400" indent="-228600" eaLnBrk="0" hangingPunct="0">
              <a:defRPr sz="5800">
                <a:solidFill>
                  <a:srgbClr val="000000"/>
                </a:solidFill>
                <a:latin typeface="Arial Rounded MT Bold" charset="0"/>
                <a:ea typeface="ヒラギノ角ゴ ProN W3" charset="0"/>
                <a:cs typeface="ヒラギノ角ゴ ProN W3" charset="0"/>
                <a:sym typeface="Arial Rounded MT Bold" charset="0"/>
              </a:defRPr>
            </a:lvl5pPr>
            <a:lvl6pPr marL="25146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6pPr>
            <a:lvl7pPr marL="29718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7pPr>
            <a:lvl8pPr marL="34290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8pPr>
            <a:lvl9pPr marL="38862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9pPr>
          </a:lstStyle>
          <a:p>
            <a:pPr eaLnBrk="1" hangingPunct="1"/>
            <a:r>
              <a:rPr lang="en-US" sz="12000">
                <a:solidFill>
                  <a:schemeClr val="accent1"/>
                </a:solidFill>
              </a:rPr>
              <a:t>RICH</a:t>
            </a:r>
            <a:endParaRPr lang="en-US">
              <a:solidFill>
                <a:schemeClr val="accent1"/>
              </a:solidFill>
            </a:endParaRPr>
          </a:p>
          <a:p>
            <a:pPr eaLnBrk="1" hangingPunct="1"/>
            <a:endParaRPr lang="en-US">
              <a:solidFill>
                <a:schemeClr val="accent1"/>
              </a:solidFill>
            </a:endParaRPr>
          </a:p>
          <a:p>
            <a:pPr eaLnBrk="1" hangingPunct="1"/>
            <a:r>
              <a:rPr lang="en-US">
                <a:solidFill>
                  <a:schemeClr val="accent1"/>
                </a:solidFill>
              </a:rPr>
              <a:t>Debt to assets which appreciate</a:t>
            </a:r>
            <a:endParaRPr lang="en-US"/>
          </a:p>
        </p:txBody>
      </p:sp>
      <p:sp>
        <p:nvSpPr>
          <p:cNvPr id="65539" name="Text Box 5"/>
          <p:cNvSpPr txBox="1">
            <a:spLocks/>
          </p:cNvSpPr>
          <p:nvPr/>
        </p:nvSpPr>
        <p:spPr bwMode="auto">
          <a:xfrm>
            <a:off x="13411200" y="457200"/>
            <a:ext cx="10213975" cy="4573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eaLnBrk="0" hangingPunct="0">
              <a:defRPr sz="5800">
                <a:solidFill>
                  <a:srgbClr val="000000"/>
                </a:solidFill>
                <a:latin typeface="Arial Rounded MT Bold" charset="0"/>
                <a:ea typeface="ヒラギノ角ゴ ProN W3" charset="0"/>
                <a:cs typeface="ヒラギノ角ゴ ProN W3" charset="0"/>
                <a:sym typeface="Arial Rounded MT Bold" charset="0"/>
              </a:defRPr>
            </a:lvl1pPr>
            <a:lvl2pPr marL="742950" indent="-285750" eaLnBrk="0" hangingPunct="0">
              <a:defRPr sz="5800">
                <a:solidFill>
                  <a:srgbClr val="000000"/>
                </a:solidFill>
                <a:latin typeface="Arial Rounded MT Bold" charset="0"/>
                <a:ea typeface="ヒラギノ角ゴ ProN W3" charset="0"/>
                <a:cs typeface="ヒラギノ角ゴ ProN W3" charset="0"/>
                <a:sym typeface="Arial Rounded MT Bold" charset="0"/>
              </a:defRPr>
            </a:lvl2pPr>
            <a:lvl3pPr marL="1143000" indent="-228600" eaLnBrk="0" hangingPunct="0">
              <a:defRPr sz="5800">
                <a:solidFill>
                  <a:srgbClr val="000000"/>
                </a:solidFill>
                <a:latin typeface="Arial Rounded MT Bold" charset="0"/>
                <a:ea typeface="ヒラギノ角ゴ ProN W3" charset="0"/>
                <a:cs typeface="ヒラギノ角ゴ ProN W3" charset="0"/>
                <a:sym typeface="Arial Rounded MT Bold" charset="0"/>
              </a:defRPr>
            </a:lvl3pPr>
            <a:lvl4pPr marL="1600200" indent="-228600" eaLnBrk="0" hangingPunct="0">
              <a:defRPr sz="5800">
                <a:solidFill>
                  <a:srgbClr val="000000"/>
                </a:solidFill>
                <a:latin typeface="Arial Rounded MT Bold" charset="0"/>
                <a:ea typeface="ヒラギノ角ゴ ProN W3" charset="0"/>
                <a:cs typeface="ヒラギノ角ゴ ProN W3" charset="0"/>
                <a:sym typeface="Arial Rounded MT Bold" charset="0"/>
              </a:defRPr>
            </a:lvl4pPr>
            <a:lvl5pPr marL="2057400" indent="-228600" eaLnBrk="0" hangingPunct="0">
              <a:defRPr sz="5800">
                <a:solidFill>
                  <a:srgbClr val="000000"/>
                </a:solidFill>
                <a:latin typeface="Arial Rounded MT Bold" charset="0"/>
                <a:ea typeface="ヒラギノ角ゴ ProN W3" charset="0"/>
                <a:cs typeface="ヒラギノ角ゴ ProN W3" charset="0"/>
                <a:sym typeface="Arial Rounded MT Bold" charset="0"/>
              </a:defRPr>
            </a:lvl5pPr>
            <a:lvl6pPr marL="25146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6pPr>
            <a:lvl7pPr marL="29718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7pPr>
            <a:lvl8pPr marL="34290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8pPr>
            <a:lvl9pPr marL="3886200" indent="-228600" algn="ctr" eaLnBrk="0" fontAlgn="base" hangingPunct="0">
              <a:spcBef>
                <a:spcPct val="0"/>
              </a:spcBef>
              <a:spcAft>
                <a:spcPct val="0"/>
              </a:spcAft>
              <a:defRPr sz="5800">
                <a:solidFill>
                  <a:srgbClr val="000000"/>
                </a:solidFill>
                <a:latin typeface="Arial Rounded MT Bold" charset="0"/>
                <a:ea typeface="ヒラギノ角ゴ ProN W3" charset="0"/>
                <a:cs typeface="ヒラギノ角ゴ ProN W3" charset="0"/>
                <a:sym typeface="Arial Rounded MT Bold" charset="0"/>
              </a:defRPr>
            </a:lvl9pPr>
          </a:lstStyle>
          <a:p>
            <a:pPr eaLnBrk="1" hangingPunct="1"/>
            <a:r>
              <a:rPr lang="en-US" sz="12000">
                <a:solidFill>
                  <a:schemeClr val="accent1"/>
                </a:solidFill>
              </a:rPr>
              <a:t>POOR</a:t>
            </a:r>
          </a:p>
          <a:p>
            <a:pPr eaLnBrk="1" hangingPunct="1"/>
            <a:endParaRPr lang="en-US">
              <a:solidFill>
                <a:schemeClr val="accent1"/>
              </a:solidFill>
            </a:endParaRPr>
          </a:p>
          <a:p>
            <a:pPr eaLnBrk="1" hangingPunct="1"/>
            <a:r>
              <a:rPr lang="en-US">
                <a:solidFill>
                  <a:schemeClr val="accent1"/>
                </a:solidFill>
              </a:rPr>
              <a:t>Debt to consumables which </a:t>
            </a:r>
          </a:p>
          <a:p>
            <a:pPr eaLnBrk="1" hangingPunct="1"/>
            <a:r>
              <a:rPr lang="en-US">
                <a:solidFill>
                  <a:schemeClr val="accent1"/>
                </a:solidFill>
              </a:rPr>
              <a:t>depreciate</a:t>
            </a:r>
            <a:endParaRPr lang="en-US"/>
          </a:p>
        </p:txBody>
      </p:sp>
      <p:pic>
        <p:nvPicPr>
          <p:cNvPr id="65540" name="Picture 6" descr="t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0" y="5410200"/>
            <a:ext cx="9278938" cy="6507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1313" name="Picture 1"/>
          <p:cNvPicPr>
            <a:picLocks noChangeAspect="1" noChangeArrowheads="1"/>
          </p:cNvPicPr>
          <p:nvPr/>
        </p:nvPicPr>
        <p:blipFill>
          <a:blip r:embed="rId4"/>
          <a:srcRect l="1010" t="1549" r="1607" b="2534"/>
          <a:stretch>
            <a:fillRect/>
          </a:stretch>
        </p:blipFill>
        <p:spPr bwMode="auto">
          <a:xfrm>
            <a:off x="533400" y="5715000"/>
            <a:ext cx="11658600" cy="5797550"/>
          </a:xfrm>
          <a:prstGeom prst="rect">
            <a:avLst/>
          </a:prstGeom>
          <a:noFill/>
          <a:ln w="12700">
            <a:noFill/>
            <a:miter lim="800000"/>
            <a:headEnd/>
            <a:tailEnd/>
          </a:ln>
          <a:effectLst>
            <a:outerShdw algn="ctr" rotWithShape="0">
              <a:schemeClr val="bg2">
                <a:alpha val="95000"/>
              </a:schemeClr>
            </a:outerShdw>
          </a:effectLst>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bwMode="auto">
          <a:xfrm>
            <a:off x="2438400" y="3473450"/>
            <a:ext cx="21945600" cy="22860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0000" tIns="45000" rIns="90000" bIns="45000" numCol="1" anchor="t" anchorCtr="0" compatLnSpc="1">
            <a:prstTxWarp prst="textNoShape">
              <a:avLst/>
            </a:prstTxWarp>
          </a:bodyPr>
          <a:lstStyle/>
          <a:p>
            <a:pPr defTabSz="457200"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pPr>
            <a:r>
              <a:rPr lang="en-US" sz="20000" b="1" dirty="0">
                <a:solidFill>
                  <a:srgbClr val="FFFFFF"/>
                </a:solidFill>
                <a:latin typeface="Arial Rounded MT Bold"/>
                <a:ea typeface="ヒラギノ角ゴ ProN W3" charset="0"/>
                <a:cs typeface="Arial Rounded MT Bold"/>
              </a:rPr>
              <a:t>HOUSING</a:t>
            </a:r>
            <a:endParaRPr lang="en-US" sz="20000" dirty="0">
              <a:solidFill>
                <a:srgbClr val="FFFFFF"/>
              </a:solidFill>
              <a:latin typeface="Arial Rounded MT Bold"/>
              <a:ea typeface="ヒラギノ角ゴ ProN W3" charset="0"/>
              <a:cs typeface="Arial Rounded MT Bold"/>
            </a:endParaRPr>
          </a:p>
        </p:txBody>
      </p:sp>
      <p:sp>
        <p:nvSpPr>
          <p:cNvPr id="19459" name="Text Box 3"/>
          <p:cNvSpPr txBox="1">
            <a:spLocks noChangeArrowheads="1"/>
          </p:cNvSpPr>
          <p:nvPr/>
        </p:nvSpPr>
        <p:spPr bwMode="auto">
          <a:xfrm>
            <a:off x="1606824" y="5129808"/>
            <a:ext cx="21945600" cy="43714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600">
                <a:solidFill>
                  <a:srgbClr val="000000"/>
                </a:solidFill>
                <a:miter lim="800000"/>
                <a:headEnd/>
                <a:tailEnd/>
              </a14:hiddenLine>
            </a:ext>
          </a:extLst>
        </p:spPr>
        <p:txBody>
          <a:bodyPr lIns="0" tIns="0" rIns="0" bIns="0" anchor="ctr"/>
          <a:lstStyle>
            <a:lvl1pPr defTabSz="4572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1pPr>
            <a:lvl2pPr marL="742950" indent="-285750" defTabSz="4572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2pPr>
            <a:lvl3pPr marL="1143000" indent="-228600" defTabSz="4572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3pPr>
            <a:lvl4pPr marL="1600200" indent="-228600" defTabSz="4572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4pPr>
            <a:lvl5pPr marL="2057400" indent="-228600" defTabSz="4572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5pPr>
            <a:lvl6pPr marL="2514600" indent="-228600" algn="ct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6pPr>
            <a:lvl7pPr marL="2971800" indent="-228600" algn="ct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7pPr>
            <a:lvl8pPr marL="3429000" indent="-228600" algn="ct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8pPr>
            <a:lvl9pPr marL="3886200" indent="-228600" algn="ct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defRPr sz="5800">
                <a:solidFill>
                  <a:srgbClr val="000000"/>
                </a:solidFill>
                <a:latin typeface="Arial Rounded MT Bold" charset="0"/>
                <a:ea typeface="ヒラギノ角ゴ ProN W3" charset="0"/>
                <a:cs typeface="ヒラギノ角ゴ ProN W3" charset="0"/>
                <a:sym typeface="Arial Rounded MT Bold" charset="0"/>
              </a:defRPr>
            </a:lvl9pPr>
          </a:lstStyle>
          <a:p>
            <a:pPr eaLnBrk="1">
              <a:spcBef>
                <a:spcPts val="3000"/>
              </a:spcBef>
              <a:buClr>
                <a:srgbClr val="000000"/>
              </a:buClr>
              <a:buSzPct val="100000"/>
              <a:buFont typeface="Times New Roman" charset="0"/>
              <a:buNone/>
            </a:pPr>
            <a:r>
              <a:rPr lang="en-US" sz="7200" dirty="0">
                <a:solidFill>
                  <a:srgbClr val="FFFFFF"/>
                </a:solidFill>
              </a:rPr>
              <a:t>Why are prices too high for people to afford? </a:t>
            </a:r>
          </a:p>
        </p:txBody>
      </p:sp>
    </p:spTree>
    <p:extLst>
      <p:ext uri="{BB962C8B-B14F-4D97-AF65-F5344CB8AC3E}">
        <p14:creationId xmlns:p14="http://schemas.microsoft.com/office/powerpoint/2010/main" val="70841119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3">
            <a:extLst>
              <a:ext uri="{28A0092B-C50C-407E-A947-70E740481C1C}">
                <a14:useLocalDpi xmlns:a14="http://schemas.microsoft.com/office/drawing/2010/main" val="0"/>
              </a:ext>
            </a:extLst>
          </a:blip>
          <a:srcRect l="925" t="8990" r="1942" b="9413"/>
          <a:stretch>
            <a:fillRect/>
          </a:stretch>
        </p:blipFill>
        <p:spPr bwMode="auto">
          <a:xfrm>
            <a:off x="50800" y="1346200"/>
            <a:ext cx="24231600" cy="1225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14338" name="AutoShape 2"/>
          <p:cNvSpPr>
            <a:spLocks/>
          </p:cNvSpPr>
          <p:nvPr/>
        </p:nvSpPr>
        <p:spPr bwMode="auto">
          <a:xfrm>
            <a:off x="4914900" y="10642600"/>
            <a:ext cx="5943600" cy="1244600"/>
          </a:xfrm>
          <a:custGeom>
            <a:avLst/>
            <a:gdLst/>
            <a:ahLst/>
            <a:cxnLst/>
            <a:rect l="0" t="0" r="r" b="b"/>
            <a:pathLst>
              <a:path w="18753" h="14171">
                <a:moveTo>
                  <a:pt x="21600" y="-7429"/>
                </a:moveTo>
                <a:lnTo>
                  <a:pt x="17092" y="0"/>
                </a:lnTo>
                <a:lnTo>
                  <a:pt x="801" y="0"/>
                </a:lnTo>
                <a:cubicBezTo>
                  <a:pt x="359" y="0"/>
                  <a:pt x="0" y="1295"/>
                  <a:pt x="0" y="2892"/>
                </a:cubicBezTo>
                <a:lnTo>
                  <a:pt x="0" y="11279"/>
                </a:lnTo>
                <a:cubicBezTo>
                  <a:pt x="0" y="12876"/>
                  <a:pt x="359" y="14171"/>
                  <a:pt x="801" y="14171"/>
                </a:cubicBezTo>
                <a:lnTo>
                  <a:pt x="17951" y="14171"/>
                </a:lnTo>
                <a:cubicBezTo>
                  <a:pt x="18394" y="14171"/>
                  <a:pt x="18753" y="12876"/>
                  <a:pt x="18753" y="11279"/>
                </a:cubicBezTo>
                <a:lnTo>
                  <a:pt x="18753" y="5549"/>
                </a:lnTo>
                <a:lnTo>
                  <a:pt x="21600" y="-7429"/>
                </a:lnTo>
                <a:close/>
                <a:moveTo>
                  <a:pt x="21600" y="-7429"/>
                </a:moveTo>
              </a:path>
            </a:pathLst>
          </a:custGeom>
          <a:solidFill>
            <a:srgbClr val="9A0C12"/>
          </a:solidFill>
          <a:ln>
            <a:noFill/>
          </a:ln>
          <a:extLst/>
        </p:spPr>
        <p:txBody>
          <a:bodyPr lIns="0" tIns="0" rIns="0" bIns="0" anchor="ctr"/>
          <a:lstStyle/>
          <a:p>
            <a:r>
              <a:rPr lang="en-US" sz="5600">
                <a:solidFill>
                  <a:srgbClr val="FFFFFF"/>
                </a:solidFill>
                <a:effectLst>
                  <a:outerShdw blurRad="38100" dist="38100" dir="2700000" algn="tl">
                    <a:srgbClr val="000000"/>
                  </a:outerShdw>
                </a:effectLst>
                <a:ea typeface="ＭＳ Ｐゴシック" charset="0"/>
                <a:cs typeface="ＭＳ Ｐゴシック" charset="0"/>
              </a:rPr>
              <a:t>Housing Stock</a:t>
            </a:r>
          </a:p>
        </p:txBody>
      </p:sp>
      <p:sp>
        <p:nvSpPr>
          <p:cNvPr id="14339" name="AutoShape 3"/>
          <p:cNvSpPr>
            <a:spLocks/>
          </p:cNvSpPr>
          <p:nvPr/>
        </p:nvSpPr>
        <p:spPr bwMode="auto">
          <a:xfrm>
            <a:off x="12192000" y="10890448"/>
            <a:ext cx="6087616" cy="1598216"/>
          </a:xfrm>
          <a:custGeom>
            <a:avLst/>
            <a:gdLst/>
            <a:ahLst/>
            <a:cxnLst/>
            <a:rect l="0" t="0" r="r" b="b"/>
            <a:pathLst>
              <a:path w="18753" h="14171">
                <a:moveTo>
                  <a:pt x="21600" y="-7429"/>
                </a:moveTo>
                <a:lnTo>
                  <a:pt x="17092" y="0"/>
                </a:lnTo>
                <a:lnTo>
                  <a:pt x="801" y="0"/>
                </a:lnTo>
                <a:cubicBezTo>
                  <a:pt x="359" y="0"/>
                  <a:pt x="0" y="1295"/>
                  <a:pt x="0" y="2892"/>
                </a:cubicBezTo>
                <a:lnTo>
                  <a:pt x="0" y="11279"/>
                </a:lnTo>
                <a:cubicBezTo>
                  <a:pt x="0" y="12876"/>
                  <a:pt x="359" y="14171"/>
                  <a:pt x="801" y="14171"/>
                </a:cubicBezTo>
                <a:lnTo>
                  <a:pt x="17951" y="14171"/>
                </a:lnTo>
                <a:cubicBezTo>
                  <a:pt x="18394" y="14171"/>
                  <a:pt x="18753" y="12876"/>
                  <a:pt x="18753" y="11279"/>
                </a:cubicBezTo>
                <a:lnTo>
                  <a:pt x="18753" y="5549"/>
                </a:lnTo>
                <a:lnTo>
                  <a:pt x="21600" y="-7429"/>
                </a:lnTo>
                <a:close/>
                <a:moveTo>
                  <a:pt x="21600" y="-7429"/>
                </a:moveTo>
              </a:path>
            </a:pathLst>
          </a:custGeom>
          <a:solidFill>
            <a:srgbClr val="4A8A5B"/>
          </a:solidFill>
          <a:ln>
            <a:noFill/>
          </a:ln>
          <a:extLst/>
        </p:spPr>
        <p:txBody>
          <a:bodyPr lIns="0" tIns="0" rIns="0" bIns="0" anchor="ctr"/>
          <a:lstStyle/>
          <a:p>
            <a:r>
              <a:rPr lang="en-US" sz="5600">
                <a:solidFill>
                  <a:srgbClr val="FFFFFF"/>
                </a:solidFill>
                <a:effectLst>
                  <a:outerShdw blurRad="38100" dist="38100" dir="2700000" algn="tl">
                    <a:srgbClr val="000000"/>
                  </a:outerShdw>
                </a:effectLst>
                <a:ea typeface="ＭＳ Ｐゴシック" charset="0"/>
                <a:cs typeface="ＭＳ Ｐゴシック" charset="0"/>
              </a:rPr>
              <a:t>Population Growth</a:t>
            </a:r>
          </a:p>
        </p:txBody>
      </p:sp>
      <p:sp>
        <p:nvSpPr>
          <p:cNvPr id="14340" name="AutoShape 4"/>
          <p:cNvSpPr>
            <a:spLocks/>
          </p:cNvSpPr>
          <p:nvPr/>
        </p:nvSpPr>
        <p:spPr bwMode="auto">
          <a:xfrm>
            <a:off x="10138023" y="1652215"/>
            <a:ext cx="6337300" cy="1619424"/>
          </a:xfrm>
          <a:custGeom>
            <a:avLst/>
            <a:gdLst/>
            <a:ahLst/>
            <a:cxnLst/>
            <a:rect l="0" t="0" r="r" b="b"/>
            <a:pathLst>
              <a:path w="16164" h="14710">
                <a:moveTo>
                  <a:pt x="691" y="0"/>
                </a:moveTo>
                <a:cubicBezTo>
                  <a:pt x="309" y="0"/>
                  <a:pt x="0" y="1344"/>
                  <a:pt x="0" y="3002"/>
                </a:cubicBezTo>
                <a:lnTo>
                  <a:pt x="0" y="11708"/>
                </a:lnTo>
                <a:cubicBezTo>
                  <a:pt x="0" y="13366"/>
                  <a:pt x="309" y="14710"/>
                  <a:pt x="691" y="14710"/>
                </a:cubicBezTo>
                <a:lnTo>
                  <a:pt x="14523" y="14710"/>
                </a:lnTo>
                <a:lnTo>
                  <a:pt x="21600" y="21600"/>
                </a:lnTo>
                <a:lnTo>
                  <a:pt x="16164" y="8968"/>
                </a:lnTo>
                <a:lnTo>
                  <a:pt x="16164" y="3002"/>
                </a:lnTo>
                <a:cubicBezTo>
                  <a:pt x="16164" y="1344"/>
                  <a:pt x="15855" y="0"/>
                  <a:pt x="15474" y="0"/>
                </a:cubicBezTo>
                <a:lnTo>
                  <a:pt x="691" y="0"/>
                </a:lnTo>
                <a:close/>
                <a:moveTo>
                  <a:pt x="691" y="0"/>
                </a:moveTo>
              </a:path>
            </a:pathLst>
          </a:custGeom>
          <a:solidFill>
            <a:srgbClr val="7693BB"/>
          </a:solidFill>
          <a:ln>
            <a:noFill/>
          </a:ln>
          <a:extLst/>
        </p:spPr>
        <p:txBody>
          <a:bodyPr lIns="0" tIns="0" rIns="0" bIns="0" anchor="ctr"/>
          <a:lstStyle/>
          <a:p>
            <a:r>
              <a:rPr lang="en-US" sz="5600" dirty="0">
                <a:solidFill>
                  <a:srgbClr val="FFFFFF"/>
                </a:solidFill>
                <a:effectLst>
                  <a:outerShdw blurRad="38100" dist="38100" dir="2700000" algn="tl">
                    <a:srgbClr val="000000"/>
                  </a:outerShdw>
                </a:effectLst>
                <a:ea typeface="ＭＳ Ｐゴシック" charset="0"/>
                <a:cs typeface="ＭＳ Ｐゴシック" charset="0"/>
              </a:rPr>
              <a:t>Mortgage Lending</a:t>
            </a:r>
          </a:p>
        </p:txBody>
      </p:sp>
      <p:sp>
        <p:nvSpPr>
          <p:cNvPr id="14341" name="AutoShape 5"/>
          <p:cNvSpPr>
            <a:spLocks/>
          </p:cNvSpPr>
          <p:nvPr/>
        </p:nvSpPr>
        <p:spPr bwMode="auto">
          <a:xfrm>
            <a:off x="8318500" y="4470400"/>
            <a:ext cx="5943600" cy="1244600"/>
          </a:xfrm>
          <a:custGeom>
            <a:avLst/>
            <a:gdLst/>
            <a:ahLst/>
            <a:cxnLst/>
            <a:rect l="0" t="0" r="r" b="b"/>
            <a:pathLst>
              <a:path w="16903" h="7869">
                <a:moveTo>
                  <a:pt x="722" y="0"/>
                </a:moveTo>
                <a:cubicBezTo>
                  <a:pt x="323" y="0"/>
                  <a:pt x="0" y="719"/>
                  <a:pt x="0" y="1606"/>
                </a:cubicBezTo>
                <a:lnTo>
                  <a:pt x="0" y="6263"/>
                </a:lnTo>
                <a:cubicBezTo>
                  <a:pt x="0" y="7150"/>
                  <a:pt x="323" y="7869"/>
                  <a:pt x="722" y="7869"/>
                </a:cubicBezTo>
                <a:lnTo>
                  <a:pt x="16180" y="7869"/>
                </a:lnTo>
                <a:cubicBezTo>
                  <a:pt x="16181" y="7869"/>
                  <a:pt x="16181" y="7869"/>
                  <a:pt x="16181" y="7869"/>
                </a:cubicBezTo>
                <a:lnTo>
                  <a:pt x="21600" y="21600"/>
                </a:lnTo>
                <a:lnTo>
                  <a:pt x="16880" y="6642"/>
                </a:lnTo>
                <a:cubicBezTo>
                  <a:pt x="16893" y="6520"/>
                  <a:pt x="16903" y="6394"/>
                  <a:pt x="16903" y="6263"/>
                </a:cubicBezTo>
                <a:lnTo>
                  <a:pt x="16903" y="1606"/>
                </a:lnTo>
                <a:cubicBezTo>
                  <a:pt x="16903" y="719"/>
                  <a:pt x="16579" y="0"/>
                  <a:pt x="16180" y="0"/>
                </a:cubicBezTo>
                <a:lnTo>
                  <a:pt x="722" y="0"/>
                </a:lnTo>
                <a:close/>
                <a:moveTo>
                  <a:pt x="722" y="0"/>
                </a:moveTo>
              </a:path>
            </a:pathLst>
          </a:custGeom>
          <a:solidFill>
            <a:srgbClr val="5D497A"/>
          </a:solidFill>
          <a:ln>
            <a:noFill/>
          </a:ln>
          <a:extLst/>
        </p:spPr>
        <p:txBody>
          <a:bodyPr lIns="0" tIns="0" rIns="0" bIns="0" anchor="ctr"/>
          <a:lstStyle/>
          <a:p>
            <a:r>
              <a:rPr lang="en-US" sz="5600">
                <a:solidFill>
                  <a:srgbClr val="FFFFFF"/>
                </a:solidFill>
                <a:effectLst>
                  <a:outerShdw blurRad="38100" dist="38100" dir="2700000" algn="tl">
                    <a:srgbClr val="000000"/>
                  </a:outerShdw>
                </a:effectLst>
                <a:ea typeface="ＭＳ Ｐゴシック" charset="0"/>
                <a:cs typeface="ＭＳ Ｐゴシック" charset="0"/>
              </a:rPr>
              <a:t>House Prices</a:t>
            </a:r>
          </a:p>
        </p:txBody>
      </p:sp>
      <p:sp>
        <p:nvSpPr>
          <p:cNvPr id="67591" name="Rectangle 6"/>
          <p:cNvSpPr>
            <a:spLocks/>
          </p:cNvSpPr>
          <p:nvPr/>
        </p:nvSpPr>
        <p:spPr bwMode="auto">
          <a:xfrm>
            <a:off x="2819400" y="2114550"/>
            <a:ext cx="7353300" cy="800100"/>
          </a:xfrm>
          <a:prstGeom prst="rect">
            <a:avLst/>
          </a:prstGeom>
          <a:solidFill>
            <a:srgbClr val="FFFFFF"/>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r>
              <a:rPr lang="en-US" sz="4800">
                <a:solidFill>
                  <a:srgbClr val="4C4C4C"/>
                </a:solidFill>
                <a:ea typeface="ＭＳ Ｐゴシック" charset="0"/>
                <a:cs typeface="ＭＳ Ｐゴシック" charset="0"/>
              </a:rPr>
              <a:t>(Relative to 1991)</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4337"/>
                                        </p:tgtEl>
                                        <p:attrNameLst>
                                          <p:attrName>style.visibility</p:attrName>
                                        </p:attrNameLst>
                                      </p:cBhvr>
                                      <p:to>
                                        <p:strVal val="visible"/>
                                      </p:to>
                                    </p:set>
                                    <p:animEffect transition="in" filter="wipe(left)">
                                      <p:cBhvr>
                                        <p:cTn id="7" dur="500"/>
                                        <p:tgtEl>
                                          <p:spTgt spid="143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4341"/>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1433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1433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14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autoUpdateAnimBg="0"/>
      <p:bldP spid="14339" grpId="0" animBg="1" autoUpdateAnimBg="0"/>
      <p:bldP spid="14340" grpId="0" animBg="1" autoUpdateAnimBg="0"/>
      <p:bldP spid="14341"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30263" y="10539413"/>
            <a:ext cx="3771900" cy="3027362"/>
            <a:chOff x="523" y="6639"/>
            <a:chExt cx="2376" cy="1907"/>
          </a:xfrm>
        </p:grpSpPr>
        <p:pic>
          <p:nvPicPr>
            <p:cNvPr id="6862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 y="6639"/>
              <a:ext cx="2376" cy="18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360">
                  <a:solidFill>
                    <a:srgbClr val="000000"/>
                  </a:solidFill>
                  <a:miter lim="800000"/>
                  <a:headEnd/>
                  <a:tailEnd/>
                </a14:hiddenLine>
              </a:ext>
            </a:extLst>
          </p:spPr>
        </p:pic>
        <p:sp>
          <p:nvSpPr>
            <p:cNvPr id="68626" name="Rectangle 4"/>
            <p:cNvSpPr>
              <a:spLocks noChangeArrowheads="1"/>
            </p:cNvSpPr>
            <p:nvPr/>
          </p:nvSpPr>
          <p:spPr bwMode="auto">
            <a:xfrm>
              <a:off x="592" y="7884"/>
              <a:ext cx="1995" cy="662"/>
            </a:xfrm>
            <a:prstGeom prst="rect">
              <a:avLst/>
            </a:prstGeom>
            <a:solidFill>
              <a:srgbClr val="000000">
                <a:alpha val="72156"/>
              </a:srgbClr>
            </a:solidFill>
            <a:ln>
              <a:noFill/>
            </a:ln>
            <a:extLst>
              <a:ext uri="{91240B29-F687-4f45-9708-019B960494DF}">
                <a14:hiddenLine xmlns="" xmlns:a14="http://schemas.microsoft.com/office/drawing/2010/main" w="9360">
                  <a:solidFill>
                    <a:srgbClr val="000000"/>
                  </a:solidFill>
                  <a:miter lim="800000"/>
                  <a:headEnd/>
                  <a:tailEnd/>
                </a14:hiddenLine>
              </a:ext>
            </a:extLst>
          </p:spPr>
          <p:txBody>
            <a:bodyPr wrap="none" lIns="0" tIns="0" rIns="0" bIns="0" anchor="ctr">
              <a:spAutoFit/>
            </a:bodyPr>
            <a:lstStyle/>
            <a:p>
              <a:pPr algn="l" defTabSz="457200" hangingPunct="0">
                <a:buClr>
                  <a:srgbClr val="000000"/>
                </a:buClr>
                <a:buSzPct val="100000"/>
                <a:buFont typeface="Times New Roman" charset="0"/>
                <a:buNone/>
                <a:tabLst>
                  <a:tab pos="723900" algn="l"/>
                  <a:tab pos="1447800" algn="l"/>
                  <a:tab pos="2171700" algn="l"/>
                  <a:tab pos="2895600" algn="l"/>
                </a:tabLst>
              </a:pPr>
              <a:r>
                <a:rPr lang="en-US" sz="6900">
                  <a:solidFill>
                    <a:srgbClr val="FFFFFF"/>
                  </a:solidFill>
                  <a:latin typeface="Arial" charset="0"/>
                </a:rPr>
                <a:t>£51,000</a:t>
              </a:r>
            </a:p>
          </p:txBody>
        </p:sp>
      </p:grpSp>
      <p:sp>
        <p:nvSpPr>
          <p:cNvPr id="68611" name="Rectangle 5"/>
          <p:cNvSpPr>
            <a:spLocks noChangeArrowheads="1"/>
          </p:cNvSpPr>
          <p:nvPr/>
        </p:nvSpPr>
        <p:spPr bwMode="auto">
          <a:xfrm>
            <a:off x="420688" y="196850"/>
            <a:ext cx="4597400" cy="1866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360">
                <a:solidFill>
                  <a:srgbClr val="000000"/>
                </a:solidFill>
                <a:miter lim="800000"/>
                <a:headEnd/>
                <a:tailEnd/>
              </a14:hiddenLine>
            </a:ext>
          </a:extLst>
        </p:spPr>
        <p:txBody>
          <a:bodyPr lIns="0" tIns="0" rIns="0" bIns="0" anchor="ctr"/>
          <a:lstStyle/>
          <a:p>
            <a:pPr algn="l" defTabSz="457200">
              <a:lnSpc>
                <a:spcPct val="90000"/>
              </a:lnSpc>
              <a:buClr>
                <a:srgbClr val="000000"/>
              </a:buClr>
              <a:buSzPct val="100000"/>
              <a:buFont typeface="Times New Roman" charset="0"/>
              <a:buNone/>
              <a:tabLst>
                <a:tab pos="723900" algn="l"/>
                <a:tab pos="1447800" algn="l"/>
                <a:tab pos="2171700" algn="l"/>
                <a:tab pos="2895600" algn="l"/>
                <a:tab pos="3619500" algn="l"/>
                <a:tab pos="4343400" algn="l"/>
              </a:tabLst>
            </a:pPr>
            <a:r>
              <a:rPr lang="en-US" sz="12100">
                <a:solidFill>
                  <a:srgbClr val="FFFFFF"/>
                </a:solidFill>
                <a:latin typeface="stamPete" charset="0"/>
              </a:rPr>
              <a:t>1996</a:t>
            </a:r>
          </a:p>
        </p:txBody>
      </p:sp>
      <p:sp>
        <p:nvSpPr>
          <p:cNvPr id="68612" name="Rectangle 6"/>
          <p:cNvSpPr>
            <a:spLocks noChangeArrowheads="1"/>
          </p:cNvSpPr>
          <p:nvPr/>
        </p:nvSpPr>
        <p:spPr bwMode="auto">
          <a:xfrm>
            <a:off x="5918200" y="196850"/>
            <a:ext cx="4597400" cy="1866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360">
                <a:solidFill>
                  <a:srgbClr val="000000"/>
                </a:solidFill>
                <a:miter lim="800000"/>
                <a:headEnd/>
                <a:tailEnd/>
              </a14:hiddenLine>
            </a:ext>
          </a:extLst>
        </p:spPr>
        <p:txBody>
          <a:bodyPr lIns="0" tIns="0" rIns="0" bIns="0" anchor="ctr"/>
          <a:lstStyle/>
          <a:p>
            <a:pPr algn="l" defTabSz="457200">
              <a:lnSpc>
                <a:spcPct val="90000"/>
              </a:lnSpc>
              <a:buClr>
                <a:srgbClr val="000000"/>
              </a:buClr>
              <a:buSzPct val="100000"/>
              <a:buFont typeface="Times New Roman" charset="0"/>
              <a:buNone/>
              <a:tabLst>
                <a:tab pos="723900" algn="l"/>
                <a:tab pos="1447800" algn="l"/>
                <a:tab pos="2171700" algn="l"/>
                <a:tab pos="2895600" algn="l"/>
                <a:tab pos="3619500" algn="l"/>
                <a:tab pos="4343400" algn="l"/>
              </a:tabLst>
            </a:pPr>
            <a:r>
              <a:rPr lang="en-US" sz="12100">
                <a:solidFill>
                  <a:srgbClr val="FFFFFF"/>
                </a:solidFill>
                <a:latin typeface="stamPete" charset="0"/>
              </a:rPr>
              <a:t>2000</a:t>
            </a:r>
          </a:p>
        </p:txBody>
      </p:sp>
      <p:sp>
        <p:nvSpPr>
          <p:cNvPr id="68613" name="Rectangle 7"/>
          <p:cNvSpPr>
            <a:spLocks noChangeArrowheads="1"/>
          </p:cNvSpPr>
          <p:nvPr/>
        </p:nvSpPr>
        <p:spPr bwMode="auto">
          <a:xfrm>
            <a:off x="11950700" y="196850"/>
            <a:ext cx="4597400" cy="1866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360">
                <a:solidFill>
                  <a:srgbClr val="000000"/>
                </a:solidFill>
                <a:miter lim="800000"/>
                <a:headEnd/>
                <a:tailEnd/>
              </a14:hiddenLine>
            </a:ext>
          </a:extLst>
        </p:spPr>
        <p:txBody>
          <a:bodyPr lIns="0" tIns="0" rIns="0" bIns="0" anchor="ctr"/>
          <a:lstStyle/>
          <a:p>
            <a:pPr algn="l" defTabSz="457200">
              <a:lnSpc>
                <a:spcPct val="90000"/>
              </a:lnSpc>
              <a:buClr>
                <a:srgbClr val="000000"/>
              </a:buClr>
              <a:buSzPct val="100000"/>
              <a:buFont typeface="Times New Roman" charset="0"/>
              <a:buNone/>
              <a:tabLst>
                <a:tab pos="723900" algn="l"/>
                <a:tab pos="1447800" algn="l"/>
                <a:tab pos="2171700" algn="l"/>
                <a:tab pos="2895600" algn="l"/>
                <a:tab pos="3619500" algn="l"/>
                <a:tab pos="4343400" algn="l"/>
              </a:tabLst>
            </a:pPr>
            <a:r>
              <a:rPr lang="en-US" sz="12100">
                <a:solidFill>
                  <a:srgbClr val="FFFFFF"/>
                </a:solidFill>
                <a:latin typeface="stamPete" charset="0"/>
              </a:rPr>
              <a:t>2004</a:t>
            </a:r>
          </a:p>
        </p:txBody>
      </p:sp>
      <p:sp>
        <p:nvSpPr>
          <p:cNvPr id="68614" name="Rectangle 8"/>
          <p:cNvSpPr>
            <a:spLocks noChangeArrowheads="1"/>
          </p:cNvSpPr>
          <p:nvPr/>
        </p:nvSpPr>
        <p:spPr bwMode="auto">
          <a:xfrm>
            <a:off x="19227800" y="196850"/>
            <a:ext cx="4597400" cy="1866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360">
                <a:solidFill>
                  <a:srgbClr val="000000"/>
                </a:solidFill>
                <a:miter lim="800000"/>
                <a:headEnd/>
                <a:tailEnd/>
              </a14:hiddenLine>
            </a:ext>
          </a:extLst>
        </p:spPr>
        <p:txBody>
          <a:bodyPr lIns="0" tIns="0" rIns="0" bIns="0" anchor="ctr"/>
          <a:lstStyle/>
          <a:p>
            <a:pPr algn="l" defTabSz="457200">
              <a:lnSpc>
                <a:spcPct val="90000"/>
              </a:lnSpc>
              <a:buClr>
                <a:srgbClr val="000000"/>
              </a:buClr>
              <a:buSzPct val="100000"/>
              <a:buFont typeface="Times New Roman" charset="0"/>
              <a:buNone/>
              <a:tabLst>
                <a:tab pos="723900" algn="l"/>
                <a:tab pos="1447800" algn="l"/>
                <a:tab pos="2171700" algn="l"/>
                <a:tab pos="2895600" algn="l"/>
                <a:tab pos="3619500" algn="l"/>
                <a:tab pos="4343400" algn="l"/>
              </a:tabLst>
            </a:pPr>
            <a:r>
              <a:rPr lang="en-US" sz="12100">
                <a:solidFill>
                  <a:srgbClr val="FFFFFF"/>
                </a:solidFill>
                <a:latin typeface="stamPete" charset="0"/>
              </a:rPr>
              <a:t>2008</a:t>
            </a:r>
          </a:p>
        </p:txBody>
      </p:sp>
      <p:grpSp>
        <p:nvGrpSpPr>
          <p:cNvPr id="3" name="Group 9"/>
          <p:cNvGrpSpPr>
            <a:grpSpLocks/>
          </p:cNvGrpSpPr>
          <p:nvPr/>
        </p:nvGrpSpPr>
        <p:grpSpPr bwMode="auto">
          <a:xfrm>
            <a:off x="5940425" y="8285163"/>
            <a:ext cx="5280025" cy="5226050"/>
            <a:chOff x="3742" y="5219"/>
            <a:chExt cx="3326" cy="3292"/>
          </a:xfrm>
        </p:grpSpPr>
        <p:pic>
          <p:nvPicPr>
            <p:cNvPr id="6862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2" y="5219"/>
              <a:ext cx="3326" cy="2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360">
                  <a:solidFill>
                    <a:srgbClr val="000000"/>
                  </a:solidFill>
                  <a:miter lim="800000"/>
                  <a:headEnd/>
                  <a:tailEnd/>
                </a14:hiddenLine>
              </a:ext>
            </a:extLst>
          </p:spPr>
        </p:pic>
        <p:sp>
          <p:nvSpPr>
            <p:cNvPr id="68624" name="Rectangle 11"/>
            <p:cNvSpPr>
              <a:spLocks noChangeArrowheads="1"/>
            </p:cNvSpPr>
            <p:nvPr/>
          </p:nvSpPr>
          <p:spPr bwMode="auto">
            <a:xfrm>
              <a:off x="4154" y="7849"/>
              <a:ext cx="1995" cy="662"/>
            </a:xfrm>
            <a:prstGeom prst="rect">
              <a:avLst/>
            </a:prstGeom>
            <a:solidFill>
              <a:srgbClr val="000000">
                <a:alpha val="59999"/>
              </a:srgbClr>
            </a:solidFill>
            <a:ln>
              <a:noFill/>
            </a:ln>
            <a:extLst>
              <a:ext uri="{91240B29-F687-4f45-9708-019B960494DF}">
                <a14:hiddenLine xmlns="" xmlns:a14="http://schemas.microsoft.com/office/drawing/2010/main" w="9360">
                  <a:solidFill>
                    <a:srgbClr val="000000"/>
                  </a:solidFill>
                  <a:miter lim="800000"/>
                  <a:headEnd/>
                  <a:tailEnd/>
                </a14:hiddenLine>
              </a:ext>
            </a:extLst>
          </p:spPr>
          <p:txBody>
            <a:bodyPr wrap="none" lIns="0" tIns="0" rIns="0" bIns="0" anchor="ctr">
              <a:spAutoFit/>
            </a:bodyPr>
            <a:lstStyle/>
            <a:p>
              <a:pPr algn="l" defTabSz="457200" hangingPunct="0">
                <a:buClr>
                  <a:srgbClr val="000000"/>
                </a:buClr>
                <a:buSzPct val="100000"/>
                <a:buFont typeface="Times New Roman" charset="0"/>
                <a:buNone/>
                <a:tabLst>
                  <a:tab pos="723900" algn="l"/>
                  <a:tab pos="1447800" algn="l"/>
                  <a:tab pos="2171700" algn="l"/>
                  <a:tab pos="2895600" algn="l"/>
                </a:tabLst>
              </a:pPr>
              <a:r>
                <a:rPr lang="en-US" sz="6900">
                  <a:solidFill>
                    <a:srgbClr val="FFFFFF"/>
                  </a:solidFill>
                  <a:latin typeface="Arial" charset="0"/>
                </a:rPr>
                <a:t>£78,000</a:t>
              </a:r>
            </a:p>
          </p:txBody>
        </p:sp>
      </p:grpSp>
      <p:grpSp>
        <p:nvGrpSpPr>
          <p:cNvPr id="4" name="Group 12"/>
          <p:cNvGrpSpPr>
            <a:grpSpLocks/>
          </p:cNvGrpSpPr>
          <p:nvPr/>
        </p:nvGrpSpPr>
        <p:grpSpPr bwMode="auto">
          <a:xfrm>
            <a:off x="10482263" y="5554663"/>
            <a:ext cx="8969375" cy="8266112"/>
            <a:chOff x="6603" y="3499"/>
            <a:chExt cx="5650" cy="5207"/>
          </a:xfrm>
        </p:grpSpPr>
        <p:pic>
          <p:nvPicPr>
            <p:cNvPr id="68621"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3" y="3499"/>
              <a:ext cx="5650" cy="45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360">
                  <a:solidFill>
                    <a:srgbClr val="000000"/>
                  </a:solidFill>
                  <a:miter lim="800000"/>
                  <a:headEnd/>
                  <a:tailEnd/>
                </a14:hiddenLine>
              </a:ext>
            </a:extLst>
          </p:spPr>
        </p:pic>
        <p:sp>
          <p:nvSpPr>
            <p:cNvPr id="68622" name="Rectangle 14"/>
            <p:cNvSpPr>
              <a:spLocks noChangeArrowheads="1"/>
            </p:cNvSpPr>
            <p:nvPr/>
          </p:nvSpPr>
          <p:spPr bwMode="auto">
            <a:xfrm>
              <a:off x="7924" y="8044"/>
              <a:ext cx="2302" cy="662"/>
            </a:xfrm>
            <a:prstGeom prst="rect">
              <a:avLst/>
            </a:prstGeom>
            <a:solidFill>
              <a:srgbClr val="000000">
                <a:alpha val="59999"/>
              </a:srgbClr>
            </a:solidFill>
            <a:ln>
              <a:noFill/>
            </a:ln>
            <a:extLst>
              <a:ext uri="{91240B29-F687-4f45-9708-019B960494DF}">
                <a14:hiddenLine xmlns="" xmlns:a14="http://schemas.microsoft.com/office/drawing/2010/main" w="9360">
                  <a:solidFill>
                    <a:srgbClr val="000000"/>
                  </a:solidFill>
                  <a:miter lim="800000"/>
                  <a:headEnd/>
                  <a:tailEnd/>
                </a14:hiddenLine>
              </a:ext>
            </a:extLst>
          </p:spPr>
          <p:txBody>
            <a:bodyPr wrap="none" lIns="0" tIns="0" rIns="0" bIns="0" anchor="ctr">
              <a:spAutoFit/>
            </a:bodyPr>
            <a:lstStyle/>
            <a:p>
              <a:pPr algn="l" defTabSz="457200" hangingPunct="0">
                <a:buClr>
                  <a:srgbClr val="000000"/>
                </a:buClr>
                <a:buSzPct val="100000"/>
                <a:buFont typeface="Times New Roman" charset="0"/>
                <a:buNone/>
                <a:tabLst>
                  <a:tab pos="723900" algn="l"/>
                  <a:tab pos="1447800" algn="l"/>
                  <a:tab pos="2171700" algn="l"/>
                  <a:tab pos="2895600" algn="l"/>
                </a:tabLst>
              </a:pPr>
              <a:r>
                <a:rPr lang="en-US" sz="6900">
                  <a:solidFill>
                    <a:srgbClr val="FFFFFF"/>
                  </a:solidFill>
                  <a:latin typeface="Arial" charset="0"/>
                </a:rPr>
                <a:t>£140,000</a:t>
              </a:r>
            </a:p>
          </p:txBody>
        </p:sp>
      </p:grpSp>
      <p:grpSp>
        <p:nvGrpSpPr>
          <p:cNvPr id="5" name="Group 15"/>
          <p:cNvGrpSpPr>
            <a:grpSpLocks/>
          </p:cNvGrpSpPr>
          <p:nvPr/>
        </p:nvGrpSpPr>
        <p:grpSpPr bwMode="auto">
          <a:xfrm>
            <a:off x="16767175" y="4183063"/>
            <a:ext cx="10412413" cy="9309100"/>
            <a:chOff x="10562" y="2635"/>
            <a:chExt cx="6559" cy="5864"/>
          </a:xfrm>
        </p:grpSpPr>
        <p:pic>
          <p:nvPicPr>
            <p:cNvPr id="68619" name="Picture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62" y="2635"/>
              <a:ext cx="6559" cy="4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360">
                  <a:solidFill>
                    <a:srgbClr val="000000"/>
                  </a:solidFill>
                  <a:miter lim="800000"/>
                  <a:headEnd/>
                  <a:tailEnd/>
                </a14:hiddenLine>
              </a:ext>
            </a:extLst>
          </p:spPr>
        </p:pic>
        <p:sp>
          <p:nvSpPr>
            <p:cNvPr id="68620" name="Rectangle 17"/>
            <p:cNvSpPr>
              <a:spLocks noChangeArrowheads="1"/>
            </p:cNvSpPr>
            <p:nvPr/>
          </p:nvSpPr>
          <p:spPr bwMode="auto">
            <a:xfrm>
              <a:off x="12392" y="7837"/>
              <a:ext cx="2302" cy="662"/>
            </a:xfrm>
            <a:prstGeom prst="rect">
              <a:avLst/>
            </a:prstGeom>
            <a:solidFill>
              <a:srgbClr val="000000">
                <a:alpha val="59999"/>
              </a:srgbClr>
            </a:solidFill>
            <a:ln>
              <a:noFill/>
            </a:ln>
            <a:extLst>
              <a:ext uri="{91240B29-F687-4f45-9708-019B960494DF}">
                <a14:hiddenLine xmlns="" xmlns:a14="http://schemas.microsoft.com/office/drawing/2010/main" w="9360">
                  <a:solidFill>
                    <a:srgbClr val="000000"/>
                  </a:solidFill>
                  <a:miter lim="800000"/>
                  <a:headEnd/>
                  <a:tailEnd/>
                </a14:hiddenLine>
              </a:ext>
            </a:extLst>
          </p:spPr>
          <p:txBody>
            <a:bodyPr wrap="none" lIns="0" tIns="0" rIns="0" bIns="0" anchor="ctr">
              <a:spAutoFit/>
            </a:bodyPr>
            <a:lstStyle/>
            <a:p>
              <a:pPr algn="l" defTabSz="457200" hangingPunct="0">
                <a:buClr>
                  <a:srgbClr val="000000"/>
                </a:buClr>
                <a:buSzPct val="100000"/>
                <a:buFont typeface="Times New Roman" charset="0"/>
                <a:buNone/>
                <a:tabLst>
                  <a:tab pos="723900" algn="l"/>
                  <a:tab pos="1447800" algn="l"/>
                  <a:tab pos="2171700" algn="l"/>
                  <a:tab pos="2895600" algn="l"/>
                </a:tabLst>
              </a:pPr>
              <a:r>
                <a:rPr lang="en-US" sz="6900">
                  <a:solidFill>
                    <a:srgbClr val="FFFFFF"/>
                  </a:solidFill>
                  <a:latin typeface="Arial" charset="0"/>
                </a:rPr>
                <a:t>£179,000</a:t>
              </a:r>
            </a:p>
          </p:txBody>
        </p:sp>
      </p:grpSp>
      <p:sp>
        <p:nvSpPr>
          <p:cNvPr id="772114" name="Rectangle 18"/>
          <p:cNvSpPr>
            <a:spLocks noChangeArrowheads="1"/>
          </p:cNvSpPr>
          <p:nvPr/>
        </p:nvSpPr>
        <p:spPr bwMode="auto">
          <a:xfrm rot="-1020000">
            <a:off x="0" y="5943600"/>
            <a:ext cx="21042313" cy="231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360">
                <a:solidFill>
                  <a:srgbClr val="000000"/>
                </a:solidFill>
                <a:miter lim="800000"/>
                <a:headEnd/>
                <a:tailEnd/>
              </a14:hiddenLine>
            </a:ext>
          </a:extLst>
        </p:spPr>
        <p:txBody>
          <a:bodyPr lIns="0" tIns="0" rIns="0" bIns="0" anchor="ctr"/>
          <a:lstStyle/>
          <a:p>
            <a:pPr algn="l" defTabSz="457200">
              <a:lnSpc>
                <a:spcPct val="90000"/>
              </a:lnSpc>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Lst>
            </a:pPr>
            <a:r>
              <a:rPr lang="en-US" sz="15100">
                <a:solidFill>
                  <a:srgbClr val="FFFFFF"/>
                </a:solidFill>
                <a:latin typeface="stamPete" charset="0"/>
              </a:rPr>
              <a:t>Average House price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additive="repl">
                                        <p:cTn id="6" dur="1" fill="hold">
                                          <p:stCondLst>
                                            <p:cond delay="0"/>
                                          </p:stCondLst>
                                        </p:cTn>
                                        <p:tgtEl>
                                          <p:spTgt spid="772114"/>
                                        </p:tgtEl>
                                        <p:attrNameLst>
                                          <p:attrName>style.visibility</p:attrName>
                                        </p:attrNameLst>
                                      </p:cBhvr>
                                      <p:to>
                                        <p:strVal val="visible"/>
                                      </p:to>
                                    </p:set>
                                    <p:animEffect transition="in" filter="wipe(left)">
                                      <p:cBhvr additive="repl">
                                        <p:cTn id="7" dur="500"/>
                                        <p:tgtEl>
                                          <p:spTgt spid="7721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fill="hold" nodeType="clickEffect">
                                  <p:stCondLst>
                                    <p:cond delay="0"/>
                                  </p:stCondLst>
                                  <p:childTnLst>
                                    <p:set>
                                      <p:cBhvr additive="repl">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fill="hold" nodeType="clickEffect">
                                  <p:stCondLst>
                                    <p:cond delay="0"/>
                                  </p:stCondLst>
                                  <p:childTnLst>
                                    <p:set>
                                      <p:cBhvr additive="repl">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fill="hold" nodeType="clickEffect">
                                  <p:stCondLst>
                                    <p:cond delay="0"/>
                                  </p:stCondLst>
                                  <p:childTnLst>
                                    <p:set>
                                      <p:cBhvr additive="repl">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fill="hold" nodeType="clickEffect">
                                  <p:stCondLst>
                                    <p:cond delay="0"/>
                                  </p:stCondLst>
                                  <p:childTnLst>
                                    <p:set>
                                      <p:cBhvr additive="repl">
                                        <p:cTn id="2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1"/>
          <p:cNvSpPr>
            <a:spLocks/>
          </p:cNvSpPr>
          <p:nvPr/>
        </p:nvSpPr>
        <p:spPr bwMode="auto">
          <a:xfrm>
            <a:off x="890588" y="488950"/>
            <a:ext cx="7200900" cy="2832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8000">
                <a:solidFill>
                  <a:srgbClr val="FFFFFF"/>
                </a:solidFill>
                <a:latin typeface="Alte Haas Grotesk" charset="0"/>
                <a:ea typeface="Alte Haas Grotesk" charset="0"/>
                <a:cs typeface="Alte Haas Grotesk" charset="0"/>
                <a:sym typeface="Alte Haas Grotesk" charset="0"/>
              </a:rPr>
              <a:t>5,000 </a:t>
            </a:r>
          </a:p>
        </p:txBody>
      </p:sp>
      <p:sp>
        <p:nvSpPr>
          <p:cNvPr id="112642" name="Rectangle 2"/>
          <p:cNvSpPr>
            <a:spLocks/>
          </p:cNvSpPr>
          <p:nvPr/>
        </p:nvSpPr>
        <p:spPr bwMode="auto">
          <a:xfrm>
            <a:off x="7950200" y="1701800"/>
            <a:ext cx="13296900" cy="1295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8000">
                <a:solidFill>
                  <a:srgbClr val="FFFFFF"/>
                </a:solidFill>
                <a:latin typeface="Lucida Grande" charset="0"/>
                <a:ea typeface="Lucida Grande" charset="0"/>
                <a:cs typeface="Lucida Grande" charset="0"/>
                <a:sym typeface="Lucida Grande" charset="0"/>
              </a:rPr>
              <a:t>made homeless every year</a:t>
            </a:r>
          </a:p>
        </p:txBody>
      </p:sp>
      <p:grpSp>
        <p:nvGrpSpPr>
          <p:cNvPr id="112645" name="Group 5"/>
          <p:cNvGrpSpPr>
            <a:grpSpLocks/>
          </p:cNvGrpSpPr>
          <p:nvPr/>
        </p:nvGrpSpPr>
        <p:grpSpPr bwMode="auto">
          <a:xfrm>
            <a:off x="1003300" y="4394200"/>
            <a:ext cx="19939000" cy="3606800"/>
            <a:chOff x="0" y="0"/>
            <a:chExt cx="12560" cy="2272"/>
          </a:xfrm>
        </p:grpSpPr>
        <p:sp>
          <p:nvSpPr>
            <p:cNvPr id="112643" name="Rectangle 3"/>
            <p:cNvSpPr>
              <a:spLocks/>
            </p:cNvSpPr>
            <p:nvPr/>
          </p:nvSpPr>
          <p:spPr bwMode="auto">
            <a:xfrm>
              <a:off x="0" y="0"/>
              <a:ext cx="4536" cy="1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8000">
                  <a:solidFill>
                    <a:srgbClr val="FFFFFF"/>
                  </a:solidFill>
                  <a:latin typeface="Alte Haas Grotesk" charset="0"/>
                  <a:ea typeface="Alte Haas Grotesk" charset="0"/>
                  <a:cs typeface="Alte Haas Grotesk" charset="0"/>
                  <a:sym typeface="Alte Haas Grotesk" charset="0"/>
                </a:rPr>
                <a:t>3.9m</a:t>
              </a:r>
            </a:p>
          </p:txBody>
        </p:sp>
        <p:sp>
          <p:nvSpPr>
            <p:cNvPr id="112644" name="Rectangle 4"/>
            <p:cNvSpPr>
              <a:spLocks/>
            </p:cNvSpPr>
            <p:nvPr/>
          </p:nvSpPr>
          <p:spPr bwMode="auto">
            <a:xfrm>
              <a:off x="4184" y="880"/>
              <a:ext cx="8376" cy="13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6100">
                  <a:solidFill>
                    <a:srgbClr val="FFFFFF"/>
                  </a:solidFill>
                  <a:latin typeface="Lucida Grande" charset="0"/>
                  <a:ea typeface="Lucida Grande" charset="0"/>
                  <a:cs typeface="Lucida Grande" charset="0"/>
                  <a:sym typeface="Lucida Grande" charset="0"/>
                </a:rPr>
                <a:t>families only have enough savings for one month’s rent/mortgage</a:t>
              </a:r>
              <a:r>
                <a:rPr lang="en-US" altLang="en-US" sz="8000">
                  <a:solidFill>
                    <a:srgbClr val="FFFFFF"/>
                  </a:solidFill>
                  <a:latin typeface="Lucida Grande" charset="0"/>
                  <a:ea typeface="Lucida Grande" charset="0"/>
                  <a:cs typeface="Lucida Grande" charset="0"/>
                  <a:sym typeface="Lucida Grande" charset="0"/>
                </a:rPr>
                <a:t> </a:t>
              </a:r>
            </a:p>
          </p:txBody>
        </p:sp>
      </p:grpSp>
      <p:grpSp>
        <p:nvGrpSpPr>
          <p:cNvPr id="112649" name="Group 9"/>
          <p:cNvGrpSpPr>
            <a:grpSpLocks/>
          </p:cNvGrpSpPr>
          <p:nvPr/>
        </p:nvGrpSpPr>
        <p:grpSpPr bwMode="auto">
          <a:xfrm>
            <a:off x="-1257300" y="8280400"/>
            <a:ext cx="26543000" cy="2832100"/>
            <a:chOff x="0" y="0"/>
            <a:chExt cx="16720" cy="1784"/>
          </a:xfrm>
        </p:grpSpPr>
        <p:sp>
          <p:nvSpPr>
            <p:cNvPr id="112646" name="Rectangle 6"/>
            <p:cNvSpPr>
              <a:spLocks/>
            </p:cNvSpPr>
            <p:nvPr/>
          </p:nvSpPr>
          <p:spPr bwMode="auto">
            <a:xfrm>
              <a:off x="0" y="844"/>
              <a:ext cx="8376" cy="7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7200">
                  <a:solidFill>
                    <a:srgbClr val="FFFFFF"/>
                  </a:solidFill>
                  <a:latin typeface="Lucida Grande" charset="0"/>
                  <a:ea typeface="Lucida Grande" charset="0"/>
                  <a:cs typeface="Lucida Grande" charset="0"/>
                  <a:sym typeface="Lucida Grande" charset="0"/>
                </a:rPr>
                <a:t>The poorest 10% owe </a:t>
              </a:r>
            </a:p>
          </p:txBody>
        </p:sp>
        <p:sp>
          <p:nvSpPr>
            <p:cNvPr id="112647" name="Rectangle 7"/>
            <p:cNvSpPr>
              <a:spLocks/>
            </p:cNvSpPr>
            <p:nvPr/>
          </p:nvSpPr>
          <p:spPr bwMode="auto">
            <a:xfrm>
              <a:off x="5840" y="0"/>
              <a:ext cx="4536" cy="1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8000">
                  <a:solidFill>
                    <a:srgbClr val="FFFFFF"/>
                  </a:solidFill>
                  <a:latin typeface="Alte Haas Grotesk" charset="0"/>
                  <a:ea typeface="Alte Haas Grotesk" charset="0"/>
                  <a:cs typeface="Alte Haas Grotesk" charset="0"/>
                  <a:sym typeface="Alte Haas Grotesk" charset="0"/>
                </a:rPr>
                <a:t>4x</a:t>
              </a:r>
            </a:p>
          </p:txBody>
        </p:sp>
        <p:sp>
          <p:nvSpPr>
            <p:cNvPr id="112648" name="Rectangle 8"/>
            <p:cNvSpPr>
              <a:spLocks/>
            </p:cNvSpPr>
            <p:nvPr/>
          </p:nvSpPr>
          <p:spPr bwMode="auto">
            <a:xfrm>
              <a:off x="8344" y="820"/>
              <a:ext cx="8376" cy="7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7200">
                  <a:solidFill>
                    <a:srgbClr val="FFFFFF"/>
                  </a:solidFill>
                  <a:latin typeface="Lucida Grande" charset="0"/>
                  <a:ea typeface="Lucida Grande" charset="0"/>
                  <a:cs typeface="Lucida Grande" charset="0"/>
                  <a:sym typeface="Lucida Grande" charset="0"/>
                </a:rPr>
                <a:t>their household income. </a:t>
              </a:r>
            </a:p>
          </p:txBody>
        </p:sp>
      </p:grpSp>
    </p:spTree>
    <p:extLst>
      <p:ext uri="{BB962C8B-B14F-4D97-AF65-F5344CB8AC3E}">
        <p14:creationId xmlns:p14="http://schemas.microsoft.com/office/powerpoint/2010/main" val="33942847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85296869" presetClass="entr" presetSubtype="-1190228151" fill="hold" nodeType="clickEffect">
                                  <p:stCondLst>
                                    <p:cond delay="0"/>
                                  </p:stCondLst>
                                  <p:childTnLst>
                                    <p:set>
                                      <p:cBhvr>
                                        <p:cTn id="6" dur="1" fill="hold">
                                          <p:stCondLst>
                                            <p:cond delay="499"/>
                                          </p:stCondLst>
                                        </p:cTn>
                                        <p:tgtEl>
                                          <p:spTgt spid="11264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385296869" presetClass="entr" presetSubtype="-1190228151" fill="hold" nodeType="clickEffect">
                                  <p:stCondLst>
                                    <p:cond delay="0"/>
                                  </p:stCondLst>
                                  <p:childTnLst>
                                    <p:set>
                                      <p:cBhvr>
                                        <p:cTn id="10" dur="1" fill="hold">
                                          <p:stCondLst>
                                            <p:cond delay="499"/>
                                          </p:stCondLst>
                                        </p:cTn>
                                        <p:tgtEl>
                                          <p:spTgt spid="1126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8" name="Rectangle 4"/>
          <p:cNvSpPr>
            <a:spLocks/>
          </p:cNvSpPr>
          <p:nvPr/>
        </p:nvSpPr>
        <p:spPr bwMode="auto">
          <a:xfrm>
            <a:off x="671513" y="6570663"/>
            <a:ext cx="22237700" cy="3111500"/>
          </a:xfrm>
          <a:prstGeom prst="rect">
            <a:avLst/>
          </a:prstGeom>
          <a:noFill/>
          <a:ln w="12700">
            <a:noFill/>
            <a:miter lim="800000"/>
            <a:headEnd/>
            <a:tailEnd/>
          </a:ln>
          <a:effectLst>
            <a:outerShdw dist="76199" dir="2700000" algn="ctr" rotWithShape="0">
              <a:schemeClr val="bg2">
                <a:alpha val="23000"/>
              </a:schemeClr>
            </a:outerShdw>
          </a:effectLst>
        </p:spPr>
        <p:txBody>
          <a:bodyPr lIns="0" tIns="0" rIns="0" bIns="0" anchor="ctr"/>
          <a:lstStyle/>
          <a:p>
            <a:pPr>
              <a:spcBef>
                <a:spcPts val="5900"/>
              </a:spcBef>
              <a:defRPr/>
            </a:pPr>
            <a:r>
              <a:rPr lang="en-US" sz="10200" dirty="0">
                <a:solidFill>
                  <a:schemeClr val="accent5"/>
                </a:solidFill>
                <a:latin typeface="Arial Rounded MT Bold" pitchFamily="34" charset="0"/>
                <a:ea typeface="Tw Cen MT" pitchFamily="32" charset="0"/>
                <a:cs typeface="Tw Cen MT" pitchFamily="32" charset="0"/>
                <a:sym typeface="Gill Sans" charset="0"/>
              </a:rPr>
              <a:t>Debt-based money weakens democracy as nations become heavily indebted.</a:t>
            </a:r>
          </a:p>
        </p:txBody>
      </p:sp>
      <p:sp>
        <p:nvSpPr>
          <p:cNvPr id="69635" name="Rectangle 2"/>
          <p:cNvSpPr>
            <a:spLocks noGrp="1" noChangeArrowheads="1"/>
          </p:cNvSpPr>
          <p:nvPr>
            <p:ph type="title"/>
          </p:nvPr>
        </p:nvSpPr>
        <p:spPr>
          <a:xfrm>
            <a:off x="742728" y="1673424"/>
            <a:ext cx="21945600" cy="2286000"/>
          </a:xfrm>
        </p:spPr>
        <p:txBody>
          <a:bodyPr lIns="90000" tIns="45000" rIns="90000" bIns="45000" anchor="t"/>
          <a:lstStyle/>
          <a:p>
            <a:pPr defTabSz="457200"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 pos="21717000" algn="l"/>
              </a:tabLst>
            </a:pPr>
            <a:r>
              <a:rPr lang="en-US" sz="23300" b="1" dirty="0">
                <a:solidFill>
                  <a:schemeClr val="accent1"/>
                </a:solidFill>
                <a:latin typeface="Arial Rounded MT Bold" charset="0"/>
                <a:ea typeface="ヒラギノ角ゴ ProN W3" charset="0"/>
                <a:sym typeface="Arial Rounded MT Bold" charset="0"/>
              </a:rPr>
              <a:t>DEMOCRACY</a:t>
            </a:r>
            <a:endParaRPr lang="en-US" sz="23300" dirty="0">
              <a:solidFill>
                <a:schemeClr val="accent1"/>
              </a:solidFill>
              <a:latin typeface="Arial Rounded MT Bold" charset="0"/>
              <a:ea typeface="ヒラギノ角ゴ ProN W3" charset="0"/>
              <a:sym typeface="Arial Rounded MT Bold"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166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8"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613" y="-182563"/>
            <a:ext cx="24974551" cy="18730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70659" name="AutoShape 3"/>
          <p:cNvSpPr>
            <a:spLocks/>
          </p:cNvSpPr>
          <p:nvPr/>
        </p:nvSpPr>
        <p:spPr bwMode="auto">
          <a:xfrm>
            <a:off x="-393700" y="6223000"/>
            <a:ext cx="24955500" cy="3327400"/>
          </a:xfrm>
          <a:prstGeom prst="roundRect">
            <a:avLst>
              <a:gd name="adj" fmla="val 0"/>
            </a:avLst>
          </a:prstGeom>
          <a:solidFill>
            <a:srgbClr val="333333">
              <a:alpha val="52940"/>
            </a:srgbClr>
          </a:solidFill>
          <a:ln w="25400">
            <a:solidFill>
              <a:schemeClr val="tx1">
                <a:alpha val="52940"/>
              </a:schemeClr>
            </a:solidFill>
            <a:miter lim="800000"/>
            <a:headEnd/>
            <a:tailEnd/>
          </a:ln>
        </p:spPr>
        <p:txBody>
          <a:bodyPr lIns="0" tIns="0" rIns="0" bIns="0"/>
          <a:lstStyle/>
          <a:p>
            <a:endParaRPr lang="en-GB"/>
          </a:p>
        </p:txBody>
      </p:sp>
      <p:pic>
        <p:nvPicPr>
          <p:cNvPr id="70660"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8580100" y="11988800"/>
            <a:ext cx="5727700" cy="1627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42693" name="Rectangle 5"/>
          <p:cNvSpPr>
            <a:spLocks/>
          </p:cNvSpPr>
          <p:nvPr/>
        </p:nvSpPr>
        <p:spPr bwMode="auto">
          <a:xfrm>
            <a:off x="1587500" y="1282700"/>
            <a:ext cx="21704300" cy="3225800"/>
          </a:xfrm>
          <a:prstGeom prst="rect">
            <a:avLst/>
          </a:prstGeom>
          <a:noFill/>
          <a:ln w="12700">
            <a:noFill/>
            <a:miter lim="800000"/>
            <a:headEnd/>
            <a:tailEnd/>
          </a:ln>
          <a:effectLst>
            <a:outerShdw dist="88899" dir="2700000" algn="ctr" rotWithShape="0">
              <a:schemeClr val="bg2">
                <a:alpha val="14999"/>
              </a:schemeClr>
            </a:outerShdw>
          </a:effectLst>
        </p:spPr>
        <p:txBody>
          <a:bodyPr lIns="0" tIns="0" rIns="0" bIns="0" anchor="ctr"/>
          <a:lstStyle/>
          <a:p>
            <a:pPr>
              <a:defRPr/>
            </a:pPr>
            <a:r>
              <a:rPr lang="en-US" sz="11300">
                <a:solidFill>
                  <a:srgbClr val="FFFFFF"/>
                </a:solidFill>
                <a:ea typeface="ヒラギノ角ゴ ProN W3" charset="-128"/>
                <a:cs typeface="+mn-cs"/>
              </a:rPr>
              <a:t>5 YEARS LEADING UP TO FINANCIAL CRISIS</a:t>
            </a:r>
          </a:p>
        </p:txBody>
      </p:sp>
      <p:sp>
        <p:nvSpPr>
          <p:cNvPr id="242694" name="Rectangle 6"/>
          <p:cNvSpPr>
            <a:spLocks/>
          </p:cNvSpPr>
          <p:nvPr/>
        </p:nvSpPr>
        <p:spPr bwMode="auto">
          <a:xfrm>
            <a:off x="0" y="6375400"/>
            <a:ext cx="22872700" cy="3187700"/>
          </a:xfrm>
          <a:prstGeom prst="rect">
            <a:avLst/>
          </a:prstGeom>
          <a:noFill/>
          <a:ln w="12700">
            <a:noFill/>
            <a:miter lim="800000"/>
            <a:headEnd/>
            <a:tailEnd/>
          </a:ln>
          <a:effectLst>
            <a:outerShdw dist="76199" dir="2700000" algn="ctr" rotWithShape="0">
              <a:schemeClr val="bg2">
                <a:alpha val="23000"/>
              </a:schemeClr>
            </a:outerShdw>
          </a:effectLst>
        </p:spPr>
        <p:txBody>
          <a:bodyPr lIns="0" tIns="0" rIns="0" bIns="0" anchor="ctr"/>
          <a:lstStyle/>
          <a:p>
            <a:pPr>
              <a:spcBef>
                <a:spcPts val="3900"/>
              </a:spcBef>
            </a:pPr>
            <a:r>
              <a:rPr lang="en-US" sz="8300">
                <a:solidFill>
                  <a:srgbClr val="FFFFFF"/>
                </a:solidFill>
                <a:latin typeface="Arial" charset="0"/>
                <a:cs typeface="Tw Cen MT Bold" charset="0"/>
                <a:sym typeface="Gill Sans" charset="0"/>
              </a:rPr>
              <a:t>GOVERNMENT SPENT </a:t>
            </a:r>
            <a:r>
              <a:rPr lang="en-US" sz="8300">
                <a:solidFill>
                  <a:srgbClr val="FFFF00"/>
                </a:solidFill>
                <a:latin typeface="Arial" charset="0"/>
                <a:cs typeface="Tw Cen MT Bold" charset="0"/>
                <a:sym typeface="Gill Sans" charset="0"/>
              </a:rPr>
              <a:t>£</a:t>
            </a:r>
            <a:r>
              <a:rPr lang="en-US" sz="8300">
                <a:solidFill>
                  <a:srgbClr val="FFFF33"/>
                </a:solidFill>
                <a:latin typeface="Arial" charset="0"/>
                <a:cs typeface="Tw Cen MT Bold" charset="0"/>
                <a:sym typeface="Gill Sans" charset="0"/>
              </a:rPr>
              <a:t>2.1 trillion </a:t>
            </a:r>
            <a:r>
              <a:rPr lang="en-US" sz="8300">
                <a:solidFill>
                  <a:srgbClr val="FFFFFF"/>
                </a:solidFill>
                <a:latin typeface="Arial" charset="0"/>
                <a:cs typeface="Tw Cen MT Bold" charset="0"/>
                <a:sym typeface="Gill Sans" charset="0"/>
              </a:rPr>
              <a:t>COMMERCIAL BANKS LENT </a:t>
            </a:r>
            <a:r>
              <a:rPr lang="en-US" sz="8300">
                <a:solidFill>
                  <a:srgbClr val="FFFF00"/>
                </a:solidFill>
                <a:latin typeface="Arial" charset="0"/>
                <a:cs typeface="Tw Cen MT Bold" charset="0"/>
                <a:sym typeface="Gill Sans" charset="0"/>
              </a:rPr>
              <a:t>£</a:t>
            </a:r>
            <a:r>
              <a:rPr lang="en-US" sz="8300">
                <a:solidFill>
                  <a:srgbClr val="FFFF33"/>
                </a:solidFill>
                <a:latin typeface="Arial" charset="0"/>
                <a:cs typeface="Tw Cen MT Bold" charset="0"/>
                <a:sym typeface="Gill Sans" charset="0"/>
              </a:rPr>
              <a:t>2.9 trillion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269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4"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1" name="Picture 1"/>
          <p:cNvPicPr>
            <a:picLocks noChangeAspect="1" noChangeArrowheads="1"/>
          </p:cNvPicPr>
          <p:nvPr/>
        </p:nvPicPr>
        <p:blipFill>
          <a:blip r:embed="rId3">
            <a:extLst>
              <a:ext uri="{28A0092B-C50C-407E-A947-70E740481C1C}">
                <a14:useLocalDpi xmlns:a14="http://schemas.microsoft.com/office/drawing/2010/main" val="0"/>
              </a:ext>
            </a:extLst>
          </a:blip>
          <a:srcRect t="14886" r="1524" b="41956"/>
          <a:stretch>
            <a:fillRect/>
          </a:stretch>
        </p:blipFill>
        <p:spPr bwMode="auto">
          <a:xfrm>
            <a:off x="2262188" y="8001000"/>
            <a:ext cx="19492912" cy="568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pic>
        <p:nvPicPr>
          <p:cNvPr id="133122" name="Picture 2"/>
          <p:cNvPicPr>
            <a:picLocks noChangeAspect="1" noChangeArrowheads="1"/>
          </p:cNvPicPr>
          <p:nvPr/>
        </p:nvPicPr>
        <p:blipFill>
          <a:blip r:embed="rId3">
            <a:extLst>
              <a:ext uri="{28A0092B-C50C-407E-A947-70E740481C1C}">
                <a14:useLocalDpi xmlns:a14="http://schemas.microsoft.com/office/drawing/2010/main" val="0"/>
              </a:ext>
            </a:extLst>
          </a:blip>
          <a:srcRect t="60355" r="1524"/>
          <a:stretch>
            <a:fillRect/>
          </a:stretch>
        </p:blipFill>
        <p:spPr bwMode="auto">
          <a:xfrm>
            <a:off x="2262188" y="2273300"/>
            <a:ext cx="19492912" cy="5226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pic>
        <p:nvPicPr>
          <p:cNvPr id="133123" name="Picture 3"/>
          <p:cNvPicPr>
            <a:picLocks noChangeAspect="1" noChangeArrowheads="1"/>
          </p:cNvPicPr>
          <p:nvPr/>
        </p:nvPicPr>
        <p:blipFill>
          <a:blip r:embed="rId3">
            <a:extLst>
              <a:ext uri="{28A0092B-C50C-407E-A947-70E740481C1C}">
                <a14:useLocalDpi xmlns:a14="http://schemas.microsoft.com/office/drawing/2010/main" val="0"/>
              </a:ext>
            </a:extLst>
          </a:blip>
          <a:srcRect r="883" b="86749"/>
          <a:stretch>
            <a:fillRect/>
          </a:stretch>
        </p:blipFill>
        <p:spPr bwMode="auto">
          <a:xfrm>
            <a:off x="2198688" y="449263"/>
            <a:ext cx="19619912" cy="1747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11589463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331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331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33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63" y="-836613"/>
            <a:ext cx="24723726" cy="16468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sp>
        <p:nvSpPr>
          <p:cNvPr id="143362" name="Rectangle 2"/>
          <p:cNvSpPr>
            <a:spLocks/>
          </p:cNvSpPr>
          <p:nvPr/>
        </p:nvSpPr>
        <p:spPr bwMode="auto">
          <a:xfrm>
            <a:off x="-203200" y="12700"/>
            <a:ext cx="24917400" cy="14274800"/>
          </a:xfrm>
          <a:prstGeom prst="rect">
            <a:avLst/>
          </a:prstGeom>
          <a:solidFill>
            <a:schemeClr val="accent1">
              <a:alpha val="41960"/>
            </a:schemeClr>
          </a:solidFill>
          <a:ln w="25400" cap="flat">
            <a:solidFill>
              <a:schemeClr val="tx1"/>
            </a:solidFill>
            <a:prstDash val="solid"/>
            <a:miter lim="800000"/>
            <a:headEnd type="none" w="med" len="med"/>
            <a:tailEnd type="none" w="med" len="med"/>
          </a:ln>
        </p:spPr>
        <p:txBody>
          <a:bodyPr lIns="0" tIns="0" rIns="0" bIns="0"/>
          <a:lstStyle/>
          <a:p>
            <a:endParaRPr lang="en-GB"/>
          </a:p>
        </p:txBody>
      </p:sp>
      <p:sp>
        <p:nvSpPr>
          <p:cNvPr id="143363" name="Rectangle 3"/>
          <p:cNvSpPr>
            <a:spLocks/>
          </p:cNvSpPr>
          <p:nvPr/>
        </p:nvSpPr>
        <p:spPr bwMode="auto">
          <a:xfrm>
            <a:off x="7061200" y="3860800"/>
            <a:ext cx="16738600" cy="4673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1000" dirty="0">
                <a:solidFill>
                  <a:srgbClr val="FFFFFF"/>
                </a:solidFill>
                <a:latin typeface="Tw Cen MT Italic" panose="020B0602020104090603" pitchFamily="34" charset="0"/>
                <a:ea typeface="Tw Cen MT Italic" panose="020B0602020104090603" pitchFamily="34" charset="0"/>
                <a:cs typeface="Tw Cen MT Italic" panose="020B0602020104090603" pitchFamily="34" charset="0"/>
                <a:sym typeface="Tw Cen MT Italic" panose="020B0602020104090603" pitchFamily="34" charset="0"/>
              </a:rPr>
              <a:t>“Of all the many ways of </a:t>
            </a:r>
            <a:r>
              <a:rPr lang="en-US" altLang="en-US" sz="11000" dirty="0" err="1">
                <a:solidFill>
                  <a:srgbClr val="FFFFFF"/>
                </a:solidFill>
                <a:latin typeface="Tw Cen MT Italic" panose="020B0602020104090603" pitchFamily="34" charset="0"/>
                <a:ea typeface="Tw Cen MT Italic" panose="020B0602020104090603" pitchFamily="34" charset="0"/>
                <a:cs typeface="Tw Cen MT Italic" panose="020B0602020104090603" pitchFamily="34" charset="0"/>
                <a:sym typeface="Tw Cen MT Italic" panose="020B0602020104090603" pitchFamily="34" charset="0"/>
              </a:rPr>
              <a:t>organising</a:t>
            </a:r>
            <a:r>
              <a:rPr lang="en-US" altLang="en-US" sz="11000" dirty="0">
                <a:solidFill>
                  <a:srgbClr val="FFFFFF"/>
                </a:solidFill>
                <a:latin typeface="Tw Cen MT Italic" panose="020B0602020104090603" pitchFamily="34" charset="0"/>
                <a:ea typeface="Tw Cen MT Italic" panose="020B0602020104090603" pitchFamily="34" charset="0"/>
                <a:cs typeface="Tw Cen MT Italic" panose="020B0602020104090603" pitchFamily="34" charset="0"/>
                <a:sym typeface="Tw Cen MT Italic" panose="020B0602020104090603" pitchFamily="34" charset="0"/>
              </a:rPr>
              <a:t> banking, the worst is the one we have today.”</a:t>
            </a:r>
          </a:p>
        </p:txBody>
      </p:sp>
    </p:spTree>
    <p:extLst>
      <p:ext uri="{BB962C8B-B14F-4D97-AF65-F5344CB8AC3E}">
        <p14:creationId xmlns:p14="http://schemas.microsoft.com/office/powerpoint/2010/main" val="269685195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85296869" presetClass="entr" presetSubtype="-1190228151" fill="hold" grpId="0" nodeType="clickEffect">
                                  <p:stCondLst>
                                    <p:cond delay="0"/>
                                  </p:stCondLst>
                                  <p:childTnLst>
                                    <p:set>
                                      <p:cBhvr>
                                        <p:cTn id="6" dur="1" fill="hold">
                                          <p:stCondLst>
                                            <p:cond delay="499"/>
                                          </p:stCondLst>
                                        </p:cTn>
                                        <p:tgtEl>
                                          <p:spTgt spid="143362"/>
                                        </p:tgtEl>
                                        <p:attrNameLst>
                                          <p:attrName>style.visibility</p:attrName>
                                        </p:attrNameLst>
                                      </p:cBhvr>
                                      <p:to>
                                        <p:strVal val="visible"/>
                                      </p:to>
                                    </p:set>
                                  </p:childTnLst>
                                </p:cTn>
                              </p:par>
                            </p:childTnLst>
                          </p:cTn>
                        </p:par>
                        <p:par>
                          <p:cTn id="7" fill="hold" nodeType="afterGroup">
                            <p:stCondLst>
                              <p:cond delay="500"/>
                            </p:stCondLst>
                            <p:childTnLst>
                              <p:par>
                                <p:cTn id="8" presetID="1385296869" presetClass="entr" presetSubtype="-1190228151" fill="hold" grpId="0" nodeType="afterEffect">
                                  <p:stCondLst>
                                    <p:cond delay="0"/>
                                  </p:stCondLst>
                                  <p:childTnLst>
                                    <p:set>
                                      <p:cBhvr>
                                        <p:cTn id="9" dur="1" fill="hold">
                                          <p:stCondLst>
                                            <p:cond delay="499"/>
                                          </p:stCondLst>
                                        </p:cTn>
                                        <p:tgtEl>
                                          <p:spTgt spid="1433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2" grpId="0" animBg="1"/>
      <p:bldP spid="143363"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38" y="1385392"/>
            <a:ext cx="24335362" cy="11233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3670207983"/>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p:cNvSpPr>
          <p:nvPr/>
        </p:nvSpPr>
        <p:spPr bwMode="auto">
          <a:xfrm>
            <a:off x="712788" y="3689350"/>
            <a:ext cx="22948900" cy="7150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a:lnSpc>
                <a:spcPct val="90000"/>
              </a:lnSpc>
            </a:pPr>
            <a:r>
              <a:rPr lang="en-US" sz="25000">
                <a:solidFill>
                  <a:srgbClr val="FFFFFF"/>
                </a:solidFill>
              </a:rPr>
              <a:t>Could it be different?</a:t>
            </a:r>
            <a:endParaRPr lang="en-US" sz="25000">
              <a:solidFill>
                <a:srgbClr val="FFFFFF"/>
              </a:solidFill>
              <a:latin typeface="stamPete" charset="0"/>
              <a:sym typeface="stamPete" charset="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5" name="Picture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93775" y="4106863"/>
            <a:ext cx="7993063" cy="964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sp>
        <p:nvSpPr>
          <p:cNvPr id="149506" name="Rectangle 2"/>
          <p:cNvSpPr>
            <a:spLocks/>
          </p:cNvSpPr>
          <p:nvPr/>
        </p:nvSpPr>
        <p:spPr bwMode="auto">
          <a:xfrm>
            <a:off x="9759950" y="5365750"/>
            <a:ext cx="13415963" cy="1562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940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HOW CAN WE CHANGE IT? </a:t>
            </a:r>
          </a:p>
        </p:txBody>
      </p:sp>
      <p:sp>
        <p:nvSpPr>
          <p:cNvPr id="149507" name="Rectangle 3"/>
          <p:cNvSpPr>
            <a:spLocks/>
          </p:cNvSpPr>
          <p:nvPr/>
        </p:nvSpPr>
        <p:spPr bwMode="auto">
          <a:xfrm>
            <a:off x="12252325" y="7810500"/>
            <a:ext cx="7900988" cy="3467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lnSpc>
                <a:spcPct val="80000"/>
              </a:lnSpc>
            </a:pPr>
            <a:r>
              <a:rPr lang="en-US" altLang="en-US" sz="12100">
                <a:solidFill>
                  <a:srgbClr val="FFFFFF"/>
                </a:solidFill>
                <a:latin typeface="Calibri Bold" panose="020F0702030404030204" pitchFamily="34" charset="0"/>
                <a:ea typeface="Calibri Bold" panose="020F0702030404030204" pitchFamily="34" charset="0"/>
                <a:cs typeface="Calibri Bold" panose="020F0702030404030204" pitchFamily="34" charset="0"/>
                <a:sym typeface="Calibri Bold" panose="020F0702030404030204" pitchFamily="34" charset="0"/>
              </a:rPr>
              <a:t>SOVEREIGN </a:t>
            </a:r>
          </a:p>
          <a:p>
            <a:pPr algn="ctr">
              <a:lnSpc>
                <a:spcPct val="80000"/>
              </a:lnSpc>
            </a:pPr>
            <a:r>
              <a:rPr lang="en-US" altLang="en-US" sz="12100">
                <a:solidFill>
                  <a:srgbClr val="FFFFFF"/>
                </a:solidFill>
                <a:latin typeface="Calibri Bold" panose="020F0702030404030204" pitchFamily="34" charset="0"/>
                <a:ea typeface="Calibri Bold" panose="020F0702030404030204" pitchFamily="34" charset="0"/>
                <a:cs typeface="Calibri Bold" panose="020F0702030404030204" pitchFamily="34" charset="0"/>
                <a:sym typeface="Calibri Bold" panose="020F0702030404030204" pitchFamily="34" charset="0"/>
              </a:rPr>
              <a:t>MONEY</a:t>
            </a:r>
          </a:p>
        </p:txBody>
      </p:sp>
    </p:spTree>
    <p:extLst>
      <p:ext uri="{BB962C8B-B14F-4D97-AF65-F5344CB8AC3E}">
        <p14:creationId xmlns:p14="http://schemas.microsoft.com/office/powerpoint/2010/main" val="16151929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9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7"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1"/>
          <p:cNvSpPr>
            <a:spLocks/>
          </p:cNvSpPr>
          <p:nvPr/>
        </p:nvSpPr>
        <p:spPr bwMode="auto">
          <a:xfrm>
            <a:off x="1042988" y="158750"/>
            <a:ext cx="11734800" cy="3187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0">
                <a:solidFill>
                  <a:srgbClr val="FFFFFF"/>
                </a:solidFill>
                <a:latin typeface="Alte Haas Grotesk" charset="0"/>
                <a:ea typeface="Alte Haas Grotesk" charset="0"/>
                <a:cs typeface="Alte Haas Grotesk" charset="0"/>
                <a:sym typeface="Alte Haas Grotesk" charset="0"/>
              </a:rPr>
              <a:t>CURRENT SYSTEM</a:t>
            </a:r>
          </a:p>
        </p:txBody>
      </p:sp>
      <p:sp>
        <p:nvSpPr>
          <p:cNvPr id="172034" name="Rectangle 2"/>
          <p:cNvSpPr>
            <a:spLocks/>
          </p:cNvSpPr>
          <p:nvPr/>
        </p:nvSpPr>
        <p:spPr bwMode="auto">
          <a:xfrm>
            <a:off x="14960600" y="-1879600"/>
            <a:ext cx="8039100" cy="7289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0">
                <a:solidFill>
                  <a:srgbClr val="FFFFFF"/>
                </a:solidFill>
                <a:latin typeface="Alte Haas Grotesk" charset="0"/>
                <a:ea typeface="Alte Haas Grotesk" charset="0"/>
                <a:cs typeface="Alte Haas Grotesk" charset="0"/>
                <a:sym typeface="Alte Haas Grotesk" charset="0"/>
              </a:rPr>
              <a:t>SOVEREIGN MONEY</a:t>
            </a:r>
          </a:p>
        </p:txBody>
      </p:sp>
      <p:pic>
        <p:nvPicPr>
          <p:cNvPr id="172035"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46013" y="-241300"/>
            <a:ext cx="1066800" cy="1455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sp>
        <p:nvSpPr>
          <p:cNvPr id="172036" name="Rectangle 4"/>
          <p:cNvSpPr>
            <a:spLocks/>
          </p:cNvSpPr>
          <p:nvPr/>
        </p:nvSpPr>
        <p:spPr bwMode="auto">
          <a:xfrm>
            <a:off x="355600" y="3784600"/>
            <a:ext cx="10985500" cy="152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en-US" sz="7000">
                <a:solidFill>
                  <a:srgbClr val="FFFFFF"/>
                </a:solidFill>
                <a:latin typeface="Alte Haas Grotesk" charset="0"/>
                <a:ea typeface="Alte Haas Grotesk" charset="0"/>
                <a:cs typeface="Alte Haas Grotesk" charset="0"/>
                <a:sym typeface="Alte Haas Grotesk" charset="0"/>
              </a:rPr>
              <a:t>Money created by banks</a:t>
            </a:r>
          </a:p>
        </p:txBody>
      </p:sp>
      <p:sp>
        <p:nvSpPr>
          <p:cNvPr id="172037" name="Rectangle 5"/>
          <p:cNvSpPr>
            <a:spLocks/>
          </p:cNvSpPr>
          <p:nvPr/>
        </p:nvSpPr>
        <p:spPr bwMode="auto">
          <a:xfrm>
            <a:off x="14084300" y="3784600"/>
            <a:ext cx="10985500" cy="2743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en-US" sz="7000">
                <a:solidFill>
                  <a:srgbClr val="FFFFFF"/>
                </a:solidFill>
                <a:latin typeface="Alte Haas Grotesk" charset="0"/>
                <a:ea typeface="Alte Haas Grotesk" charset="0"/>
                <a:cs typeface="Alte Haas Grotesk" charset="0"/>
                <a:sym typeface="Alte Haas Grotesk" charset="0"/>
              </a:rPr>
              <a:t>Money created by </a:t>
            </a:r>
          </a:p>
          <a:p>
            <a:r>
              <a:rPr lang="en-US" altLang="en-US" sz="7000">
                <a:solidFill>
                  <a:srgbClr val="FFFFFF"/>
                </a:solidFill>
                <a:latin typeface="Alte Haas Grotesk" charset="0"/>
                <a:ea typeface="Alte Haas Grotesk" charset="0"/>
                <a:cs typeface="Alte Haas Grotesk" charset="0"/>
                <a:sym typeface="Alte Haas Grotesk" charset="0"/>
              </a:rPr>
              <a:t>Bank of England</a:t>
            </a:r>
          </a:p>
        </p:txBody>
      </p:sp>
      <p:sp>
        <p:nvSpPr>
          <p:cNvPr id="172038" name="Rectangle 6"/>
          <p:cNvSpPr>
            <a:spLocks/>
          </p:cNvSpPr>
          <p:nvPr/>
        </p:nvSpPr>
        <p:spPr bwMode="auto">
          <a:xfrm>
            <a:off x="355600" y="6883400"/>
            <a:ext cx="10985500" cy="152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en-US" sz="7000">
                <a:solidFill>
                  <a:srgbClr val="FFFFFF"/>
                </a:solidFill>
                <a:latin typeface="Alte Haas Grotesk" charset="0"/>
                <a:ea typeface="Alte Haas Grotesk" charset="0"/>
                <a:cs typeface="Alte Haas Grotesk" charset="0"/>
                <a:sym typeface="Alte Haas Grotesk" charset="0"/>
              </a:rPr>
              <a:t>Created with debt attached</a:t>
            </a:r>
          </a:p>
        </p:txBody>
      </p:sp>
      <p:sp>
        <p:nvSpPr>
          <p:cNvPr id="172039" name="Rectangle 7"/>
          <p:cNvSpPr>
            <a:spLocks/>
          </p:cNvSpPr>
          <p:nvPr/>
        </p:nvSpPr>
        <p:spPr bwMode="auto">
          <a:xfrm>
            <a:off x="14084300" y="6883400"/>
            <a:ext cx="10985500" cy="152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en-US" sz="7000">
                <a:solidFill>
                  <a:srgbClr val="FFFFFF"/>
                </a:solidFill>
                <a:latin typeface="Alte Haas Grotesk" charset="0"/>
                <a:ea typeface="Alte Haas Grotesk" charset="0"/>
                <a:cs typeface="Alte Haas Grotesk" charset="0"/>
                <a:sym typeface="Alte Haas Grotesk" charset="0"/>
              </a:rPr>
              <a:t>Created without debt</a:t>
            </a:r>
          </a:p>
        </p:txBody>
      </p:sp>
      <p:sp>
        <p:nvSpPr>
          <p:cNvPr id="172040" name="Rectangle 8"/>
          <p:cNvSpPr>
            <a:spLocks/>
          </p:cNvSpPr>
          <p:nvPr/>
        </p:nvSpPr>
        <p:spPr bwMode="auto">
          <a:xfrm>
            <a:off x="355600" y="8813800"/>
            <a:ext cx="10985500" cy="242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en-US" sz="7000">
                <a:solidFill>
                  <a:srgbClr val="FFFFFF"/>
                </a:solidFill>
                <a:latin typeface="Alte Haas Grotesk" charset="0"/>
                <a:ea typeface="Alte Haas Grotesk" charset="0"/>
                <a:cs typeface="Alte Haas Grotesk" charset="0"/>
                <a:sym typeface="Alte Haas Grotesk" charset="0"/>
              </a:rPr>
              <a:t>Put into property and financial markets</a:t>
            </a:r>
          </a:p>
        </p:txBody>
      </p:sp>
      <p:sp>
        <p:nvSpPr>
          <p:cNvPr id="172041" name="Rectangle 9"/>
          <p:cNvSpPr>
            <a:spLocks/>
          </p:cNvSpPr>
          <p:nvPr/>
        </p:nvSpPr>
        <p:spPr bwMode="auto">
          <a:xfrm>
            <a:off x="14084300" y="8394700"/>
            <a:ext cx="10985500" cy="242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en-US" sz="7000">
                <a:solidFill>
                  <a:srgbClr val="FFFFFF"/>
                </a:solidFill>
                <a:latin typeface="Alte Haas Grotesk" charset="0"/>
                <a:ea typeface="Alte Haas Grotesk" charset="0"/>
                <a:cs typeface="Alte Haas Grotesk" charset="0"/>
                <a:sym typeface="Alte Haas Grotesk" charset="0"/>
              </a:rPr>
              <a:t>Put into real economy</a:t>
            </a:r>
          </a:p>
        </p:txBody>
      </p:sp>
      <p:sp>
        <p:nvSpPr>
          <p:cNvPr id="172042" name="Rectangle 10"/>
          <p:cNvSpPr>
            <a:spLocks/>
          </p:cNvSpPr>
          <p:nvPr/>
        </p:nvSpPr>
        <p:spPr bwMode="auto">
          <a:xfrm>
            <a:off x="355600" y="11264900"/>
            <a:ext cx="10985500" cy="242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en-US" sz="7000">
                <a:solidFill>
                  <a:srgbClr val="FFFFFF"/>
                </a:solidFill>
                <a:latin typeface="Alte Haas Grotesk" charset="0"/>
                <a:ea typeface="Alte Haas Grotesk" charset="0"/>
                <a:cs typeface="Alte Haas Grotesk" charset="0"/>
                <a:sym typeface="Alte Haas Grotesk" charset="0"/>
              </a:rPr>
              <a:t>Too much / too little</a:t>
            </a:r>
          </a:p>
        </p:txBody>
      </p:sp>
      <p:sp>
        <p:nvSpPr>
          <p:cNvPr id="172043" name="Rectangle 11"/>
          <p:cNvSpPr>
            <a:spLocks/>
          </p:cNvSpPr>
          <p:nvPr/>
        </p:nvSpPr>
        <p:spPr bwMode="auto">
          <a:xfrm>
            <a:off x="14084300" y="11264900"/>
            <a:ext cx="10985500" cy="242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en-US" sz="7000">
                <a:solidFill>
                  <a:srgbClr val="FFFFFF"/>
                </a:solidFill>
                <a:latin typeface="Alte Haas Grotesk" charset="0"/>
                <a:ea typeface="Alte Haas Grotesk" charset="0"/>
                <a:cs typeface="Alte Haas Grotesk" charset="0"/>
                <a:sym typeface="Alte Haas Grotesk" charset="0"/>
              </a:rPr>
              <a:t>About right</a:t>
            </a:r>
          </a:p>
        </p:txBody>
      </p:sp>
    </p:spTree>
    <p:extLst>
      <p:ext uri="{BB962C8B-B14F-4D97-AF65-F5344CB8AC3E}">
        <p14:creationId xmlns:p14="http://schemas.microsoft.com/office/powerpoint/2010/main" val="530111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203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20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203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7203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7204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7204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7204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720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6" grpId="0" autoUpdateAnimBg="0"/>
      <p:bldP spid="172037" grpId="0" autoUpdateAnimBg="0"/>
      <p:bldP spid="172038" grpId="0" autoUpdateAnimBg="0"/>
      <p:bldP spid="172039" grpId="0" autoUpdateAnimBg="0"/>
      <p:bldP spid="172040" grpId="0" autoUpdateAnimBg="0"/>
      <p:bldP spid="172041" grpId="0" autoUpdateAnimBg="0"/>
      <p:bldP spid="172042" grpId="0" autoUpdateAnimBg="0"/>
      <p:bldP spid="172043"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
          <p:cNvSpPr>
            <a:spLocks/>
          </p:cNvSpPr>
          <p:nvPr/>
        </p:nvSpPr>
        <p:spPr bwMode="auto">
          <a:xfrm>
            <a:off x="1335088" y="6273800"/>
            <a:ext cx="21704300" cy="1193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7900">
                <a:latin typeface="Tw Cen MT Bold" panose="020B0802020104020603" pitchFamily="34" charset="0"/>
                <a:ea typeface="Tw Cen MT Bold" panose="020B0802020104020603" pitchFamily="34" charset="0"/>
                <a:cs typeface="Tw Cen MT Bold" panose="020B0802020104020603" pitchFamily="34" charset="0"/>
                <a:sym typeface="Tw Cen MT Bold" panose="020B0802020104020603" pitchFamily="34" charset="0"/>
              </a:rPr>
              <a:t>[placeholder]</a:t>
            </a:r>
          </a:p>
        </p:txBody>
      </p:sp>
      <p:pic>
        <p:nvPicPr>
          <p:cNvPr id="1914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463" y="-149225"/>
            <a:ext cx="25180926" cy="17824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pic>
        <p:nvPicPr>
          <p:cNvPr id="1914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91475" y="9807575"/>
            <a:ext cx="3192463" cy="3700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2427356248"/>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0" name="Rectangle 4"/>
          <p:cNvSpPr>
            <a:spLocks/>
          </p:cNvSpPr>
          <p:nvPr/>
        </p:nvSpPr>
        <p:spPr bwMode="auto">
          <a:xfrm>
            <a:off x="0" y="377280"/>
            <a:ext cx="24007762" cy="119790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8800" dirty="0">
                <a:solidFill>
                  <a:srgbClr val="FFFFFF"/>
                </a:solidFill>
                <a:ea typeface="Gill Sans" charset="0"/>
                <a:cs typeface="Gill Sans" charset="0"/>
              </a:rPr>
              <a:t>“[This proposal] would bring huge advantages. It would be possible to increase the money supply without encouraging people to borrow to the hilt. It would end “too big to fail” in banking. It would also transfer </a:t>
            </a:r>
            <a:r>
              <a:rPr lang="en-US" altLang="en-US" sz="8800" dirty="0" err="1">
                <a:solidFill>
                  <a:srgbClr val="FFFFFF"/>
                </a:solidFill>
                <a:ea typeface="Gill Sans" charset="0"/>
                <a:cs typeface="Gill Sans" charset="0"/>
              </a:rPr>
              <a:t>seignorage</a:t>
            </a:r>
            <a:r>
              <a:rPr lang="en-US" altLang="en-US" sz="8800" dirty="0">
                <a:solidFill>
                  <a:srgbClr val="FFFFFF"/>
                </a:solidFill>
                <a:ea typeface="Gill Sans" charset="0"/>
                <a:cs typeface="Gill Sans" charset="0"/>
              </a:rPr>
              <a:t> – the benefits from creating money – to the public.”</a:t>
            </a:r>
          </a:p>
          <a:p>
            <a:pPr algn="ctr"/>
            <a:endParaRPr lang="en-US" altLang="en-US" sz="8800" dirty="0">
              <a:solidFill>
                <a:srgbClr val="FFFFFF"/>
              </a:solidFill>
              <a:ea typeface="Gill Sans" charset="0"/>
              <a:cs typeface="Gill Sans" charset="0"/>
            </a:endParaRPr>
          </a:p>
          <a:p>
            <a:pPr algn="ctr"/>
            <a:r>
              <a:rPr lang="en-US" altLang="en-US" sz="8800" dirty="0">
                <a:solidFill>
                  <a:srgbClr val="FFFFFF"/>
                </a:solidFill>
                <a:ea typeface="Gill Sans" charset="0"/>
                <a:cs typeface="Gill Sans" charset="0"/>
              </a:rPr>
              <a:t>Martin Wolf</a:t>
            </a:r>
          </a:p>
          <a:p>
            <a:pPr algn="ctr"/>
            <a:r>
              <a:rPr lang="en-US" altLang="en-US" sz="8800" dirty="0">
                <a:solidFill>
                  <a:srgbClr val="FFFFFF"/>
                </a:solidFill>
                <a:ea typeface="Gill Sans" charset="0"/>
                <a:cs typeface="Gill Sans" charset="0"/>
              </a:rPr>
              <a:t>Chief economics commentator, Financial Times</a:t>
            </a:r>
          </a:p>
        </p:txBody>
      </p:sp>
    </p:spTree>
    <p:extLst>
      <p:ext uri="{BB962C8B-B14F-4D97-AF65-F5344CB8AC3E}">
        <p14:creationId xmlns:p14="http://schemas.microsoft.com/office/powerpoint/2010/main" val="1893204878"/>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200400"/>
            <a:ext cx="21945600" cy="9051925"/>
          </a:xfrm>
          <a:prstGeom prst="rect">
            <a:avLst/>
          </a:prstGeom>
        </p:spPr>
        <p:txBody>
          <a:bodyPr/>
          <a:lstStyle/>
          <a:p>
            <a:r>
              <a:rPr lang="en-US" dirty="0" smtClean="0"/>
              <a:t>Sign the petition</a:t>
            </a:r>
            <a:endParaRPr lang="en-US" dirty="0"/>
          </a:p>
        </p:txBody>
      </p:sp>
      <p:pic>
        <p:nvPicPr>
          <p:cNvPr id="4" name="Picture 3" descr="Screen Shot 2014-06-10 at 12.34.3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6984" y="-157729"/>
            <a:ext cx="18578064" cy="14252426"/>
          </a:xfrm>
          <a:prstGeom prst="rect">
            <a:avLst/>
          </a:prstGeom>
        </p:spPr>
      </p:pic>
    </p:spTree>
    <p:extLst>
      <p:ext uri="{BB962C8B-B14F-4D97-AF65-F5344CB8AC3E}">
        <p14:creationId xmlns:p14="http://schemas.microsoft.com/office/powerpoint/2010/main" val="2500612582"/>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in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93504"/>
            <a:ext cx="12744875" cy="8802216"/>
          </a:xfrm>
          <a:prstGeom prst="rect">
            <a:avLst/>
          </a:prstGeom>
        </p:spPr>
      </p:pic>
      <p:pic>
        <p:nvPicPr>
          <p:cNvPr id="6" name="Picture 5" descr="hous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1280" y="-558824"/>
            <a:ext cx="15625736" cy="491639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43924" y="4424362"/>
            <a:ext cx="14576015" cy="9723686"/>
          </a:xfrm>
          <a:prstGeom prst="rect">
            <a:avLst/>
          </a:prstGeom>
        </p:spPr>
      </p:pic>
    </p:spTree>
    <p:extLst>
      <p:ext uri="{BB962C8B-B14F-4D97-AF65-F5344CB8AC3E}">
        <p14:creationId xmlns:p14="http://schemas.microsoft.com/office/powerpoint/2010/main" val="1238473635"/>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awofnatur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8952" y="-93587"/>
            <a:ext cx="19154128" cy="14112042"/>
          </a:xfrm>
          <a:prstGeom prst="rect">
            <a:avLst/>
          </a:prstGeo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ster #5">
  <a:themeElements>
    <a:clrScheme name="">
      <a:dk1>
        <a:srgbClr val="000000"/>
      </a:dk1>
      <a:lt1>
        <a:srgbClr val="82AAFF"/>
      </a:lt1>
      <a:dk2>
        <a:srgbClr val="000000"/>
      </a:dk2>
      <a:lt2>
        <a:srgbClr val="808080"/>
      </a:lt2>
      <a:accent1>
        <a:srgbClr val="FFFFFF"/>
      </a:accent1>
      <a:accent2>
        <a:srgbClr val="333399"/>
      </a:accent2>
      <a:accent3>
        <a:srgbClr val="C1D2FF"/>
      </a:accent3>
      <a:accent4>
        <a:srgbClr val="000000"/>
      </a:accent4>
      <a:accent5>
        <a:srgbClr val="FFFFFF"/>
      </a:accent5>
      <a:accent6>
        <a:srgbClr val="2D2D8A"/>
      </a:accent6>
      <a:hlink>
        <a:srgbClr val="009999"/>
      </a:hlink>
      <a:folHlink>
        <a:srgbClr val="99CC00"/>
      </a:folHlink>
    </a:clrScheme>
    <a:fontScheme name="Master #5">
      <a:majorFont>
        <a:latin typeface="Alte Haas Grotesk"/>
        <a:ea typeface="ヒラギノ角ゴ ProN W3"/>
        <a:cs typeface=""/>
      </a:majorFont>
      <a:minorFont>
        <a:latin typeface="Alte Haas Grotesk"/>
        <a:ea typeface="ヒラギノ角ゴ ProN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800" b="0" i="0" u="none" strike="noStrike" cap="none" normalizeH="0" baseline="0" smtClean="0">
            <a:ln>
              <a:noFill/>
            </a:ln>
            <a:solidFill>
              <a:srgbClr val="000000"/>
            </a:solidFill>
            <a:effectLst/>
            <a:latin typeface="Gill Sans" charset="0"/>
            <a:ea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800" b="0" i="0" u="none" strike="noStrike" cap="none" normalizeH="0" baseline="0" smtClean="0">
            <a:ln>
              <a:noFill/>
            </a:ln>
            <a:solidFill>
              <a:srgbClr val="000000"/>
            </a:solidFill>
            <a:effectLst/>
            <a:latin typeface="Gill Sans" charset="0"/>
            <a:ea typeface="ヒラギノ角ゴ ProN W3" charset="-128"/>
            <a:sym typeface="Gill Sans" charset="0"/>
          </a:defRPr>
        </a:defPPr>
      </a:lstStyle>
    </a:lnDef>
  </a:objectDefaults>
  <a:extraClrSchemeLst>
    <a:extraClrScheme>
      <a:clrScheme name="Master #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lain">
  <a:themeElements>
    <a:clrScheme name="">
      <a:dk1>
        <a:srgbClr val="000000"/>
      </a:dk1>
      <a:lt1>
        <a:srgbClr val="82AAFF"/>
      </a:lt1>
      <a:dk2>
        <a:srgbClr val="000000"/>
      </a:dk2>
      <a:lt2>
        <a:srgbClr val="808080"/>
      </a:lt2>
      <a:accent1>
        <a:srgbClr val="FFFFFF"/>
      </a:accent1>
      <a:accent2>
        <a:srgbClr val="333399"/>
      </a:accent2>
      <a:accent3>
        <a:srgbClr val="C1D2FF"/>
      </a:accent3>
      <a:accent4>
        <a:srgbClr val="000000"/>
      </a:accent4>
      <a:accent5>
        <a:srgbClr val="FFFFFF"/>
      </a:accent5>
      <a:accent6>
        <a:srgbClr val="2D2D8A"/>
      </a:accent6>
      <a:hlink>
        <a:srgbClr val="009999"/>
      </a:hlink>
      <a:folHlink>
        <a:srgbClr val="99CC00"/>
      </a:folHlink>
    </a:clrScheme>
    <a:fontScheme name="Plain">
      <a:majorFont>
        <a:latin typeface="Alte Haas Grotesk"/>
        <a:ea typeface="ヒラギノ角ゴ ProN W3"/>
        <a:cs typeface=""/>
      </a:majorFont>
      <a:minorFont>
        <a:latin typeface="Alte Haas Grotesk"/>
        <a:ea typeface="ヒラギノ角ゴ ProN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800" b="0" i="0" u="none" strike="noStrike" cap="none" normalizeH="0" baseline="0" smtClean="0">
            <a:ln>
              <a:noFill/>
            </a:ln>
            <a:solidFill>
              <a:srgbClr val="000000"/>
            </a:solidFill>
            <a:effectLst/>
            <a:latin typeface="Gill Sans" charset="0"/>
            <a:ea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800" b="0" i="0" u="none" strike="noStrike" cap="none" normalizeH="0" baseline="0" smtClean="0">
            <a:ln>
              <a:noFill/>
            </a:ln>
            <a:solidFill>
              <a:srgbClr val="000000"/>
            </a:solidFill>
            <a:effectLst/>
            <a:latin typeface="Gill Sans" charset="0"/>
            <a:ea typeface="ヒラギノ角ゴ ProN W3" charset="-128"/>
            <a:sym typeface="Gill Sans" charset="0"/>
          </a:defRPr>
        </a:defPPr>
      </a:lstStyle>
    </a:lnDef>
  </a:objectDefaults>
  <a:extraClrSchemeLst>
    <a:extraClrScheme>
      <a:clrScheme name="Plai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1062948</TotalTime>
  <Pages>0</Pages>
  <Words>1614</Words>
  <Characters>0</Characters>
  <Application>Microsoft Office PowerPoint</Application>
  <PresentationFormat>Custom</PresentationFormat>
  <Lines>0</Lines>
  <Paragraphs>190</Paragraphs>
  <Slides>58</Slides>
  <Notes>51</Notes>
  <HiddenSlides>0</HiddenSlides>
  <MMClips>0</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58</vt:i4>
      </vt:variant>
    </vt:vector>
  </HeadingPairs>
  <TitlesOfParts>
    <vt:vector size="78" baseType="lpstr">
      <vt:lpstr>Arial Unicode MS</vt:lpstr>
      <vt:lpstr>ＭＳ Ｐゴシック</vt:lpstr>
      <vt:lpstr>Alte Haas Grotesk</vt:lpstr>
      <vt:lpstr>Arial</vt:lpstr>
      <vt:lpstr>Arial Black</vt:lpstr>
      <vt:lpstr>Arial Rounded MT Bold</vt:lpstr>
      <vt:lpstr>Calibri</vt:lpstr>
      <vt:lpstr>Calibri Bold</vt:lpstr>
      <vt:lpstr>Gill Sans</vt:lpstr>
      <vt:lpstr>Lucida Grande</vt:lpstr>
      <vt:lpstr>stamPete</vt:lpstr>
      <vt:lpstr>Synchro LET</vt:lpstr>
      <vt:lpstr>Times New Roman</vt:lpstr>
      <vt:lpstr>Tw Cen MT</vt:lpstr>
      <vt:lpstr>Tw Cen MT Bold</vt:lpstr>
      <vt:lpstr>Tw Cen MT Italic</vt:lpstr>
      <vt:lpstr>Verdana</vt:lpstr>
      <vt:lpstr>ヒラギノ角ゴ ProN W3</vt:lpstr>
      <vt:lpstr>Master #5</vt:lpstr>
      <vt:lpstr>Plain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people think money works…</vt:lpstr>
      <vt:lpstr>In the real world there are two kinds of money: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INEQUALITY</vt:lpstr>
      <vt:lpstr>PowerPoint Presentation</vt:lpstr>
      <vt:lpstr>PowerPoint Presentation</vt:lpstr>
      <vt:lpstr>It transfers money from the real economy to banks </vt:lpstr>
      <vt:lpstr>It transfers money from the rest of the UK to the City of London </vt:lpstr>
      <vt:lpstr>PowerPoint Presentation</vt:lpstr>
      <vt:lpstr>PowerPoint Presentation</vt:lpstr>
      <vt:lpstr>HOUSING</vt:lpstr>
      <vt:lpstr>PowerPoint Presentation</vt:lpstr>
      <vt:lpstr>PowerPoint Presentation</vt:lpstr>
      <vt:lpstr>PowerPoint Presentation</vt:lpstr>
      <vt:lpstr>DEMOCRACY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dc:creator>
  <cp:lastModifiedBy>Fran</cp:lastModifiedBy>
  <cp:revision>343</cp:revision>
  <dcterms:modified xsi:type="dcterms:W3CDTF">2015-04-17T13:06:28Z</dcterms:modified>
</cp:coreProperties>
</file>